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4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7"/>
  </p:notesMasterIdLst>
  <p:sldIdLst>
    <p:sldId id="256" r:id="rId2"/>
    <p:sldId id="285" r:id="rId3"/>
    <p:sldId id="294" r:id="rId4"/>
    <p:sldId id="295" r:id="rId5"/>
    <p:sldId id="296" r:id="rId6"/>
    <p:sldId id="307" r:id="rId7"/>
    <p:sldId id="304" r:id="rId8"/>
    <p:sldId id="314" r:id="rId9"/>
    <p:sldId id="315" r:id="rId10"/>
    <p:sldId id="321" r:id="rId11"/>
    <p:sldId id="322" r:id="rId12"/>
    <p:sldId id="323" r:id="rId13"/>
    <p:sldId id="324" r:id="rId14"/>
    <p:sldId id="316" r:id="rId15"/>
    <p:sldId id="325" r:id="rId16"/>
    <p:sldId id="326" r:id="rId17"/>
    <p:sldId id="298" r:id="rId18"/>
    <p:sldId id="299" r:id="rId19"/>
    <p:sldId id="300" r:id="rId20"/>
    <p:sldId id="327" r:id="rId21"/>
    <p:sldId id="328" r:id="rId22"/>
    <p:sldId id="330" r:id="rId23"/>
    <p:sldId id="336" r:id="rId24"/>
    <p:sldId id="317" r:id="rId25"/>
    <p:sldId id="329" r:id="rId26"/>
    <p:sldId id="331" r:id="rId27"/>
    <p:sldId id="337" r:id="rId28"/>
    <p:sldId id="286" r:id="rId29"/>
    <p:sldId id="302" r:id="rId30"/>
    <p:sldId id="333" r:id="rId31"/>
    <p:sldId id="332" r:id="rId32"/>
    <p:sldId id="335" r:id="rId33"/>
    <p:sldId id="334" r:id="rId34"/>
    <p:sldId id="338" r:id="rId35"/>
    <p:sldId id="29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2048" autoAdjust="0"/>
  </p:normalViewPr>
  <p:slideViewPr>
    <p:cSldViewPr>
      <p:cViewPr varScale="1">
        <p:scale>
          <a:sx n="96" d="100"/>
          <a:sy n="96" d="100"/>
        </p:scale>
        <p:origin x="183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methodsExecutionStatistic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Dust\imageMetricStatistic_PSNR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Dust\imageMetricStatistic_ShannonEntropy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Dust\imageMetricStatistic_PSNR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Dust\imageMetricStatistic_ShannonEntropy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Dust\imageMetricStatistic_SSIM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imageMetricStatistic_MS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imageMetricStatistic_PSNR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imageMetricStatistic_ShannonEntropy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imageMetricStatistic_PSNR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imageMetricStatistic_ShannonEntropy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Fog\imageMetricStatistic_SSIM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Dust\methodsExecutionStatistic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Dust\imageMetricStatistic_MSE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methodsExecutionStatistic!$B$9</c:f>
              <c:strCache>
                <c:ptCount val="1"/>
                <c:pt idx="0">
                  <c:v>Min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95000"/>
                  </a:schemeClr>
                </a:gs>
                <a:gs pos="100000">
                  <a:schemeClr val="accent1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methodsExecutionStatistic!$A$10:$A$15</c:f>
              <c:strCache>
                <c:ptCount val="6"/>
                <c:pt idx="0">
                  <c:v>DCP</c:v>
                </c:pt>
                <c:pt idx="1">
                  <c:v>MCP</c:v>
                </c:pt>
                <c:pt idx="2">
                  <c:v>DCP&amp;CLAHE</c:v>
                </c:pt>
                <c:pt idx="3">
                  <c:v>DSP</c:v>
                </c:pt>
                <c:pt idx="4">
                  <c:v>CUS</c:v>
                </c:pt>
                <c:pt idx="5">
                  <c:v>CUSD</c:v>
                </c:pt>
              </c:strCache>
            </c:strRef>
          </c:cat>
          <c:val>
            <c:numRef>
              <c:f>methodsExecutionStatistic!$B$10:$B$15</c:f>
              <c:numCache>
                <c:formatCode>0.0</c:formatCode>
                <c:ptCount val="6"/>
                <c:pt idx="0">
                  <c:v>0.42299999999999999</c:v>
                </c:pt>
                <c:pt idx="1">
                  <c:v>0.23899999999999999</c:v>
                </c:pt>
                <c:pt idx="2">
                  <c:v>3.1360000000000001</c:v>
                </c:pt>
                <c:pt idx="3">
                  <c:v>1.099</c:v>
                </c:pt>
                <c:pt idx="4">
                  <c:v>3.0470000000000002</c:v>
                </c:pt>
                <c:pt idx="5">
                  <c:v>16.038</c:v>
                </c:pt>
              </c:numCache>
            </c:numRef>
          </c:val>
        </c:ser>
        <c:ser>
          <c:idx val="1"/>
          <c:order val="1"/>
          <c:tx>
            <c:strRef>
              <c:f>methodsExecutionStatistic!$C$9</c:f>
              <c:strCache>
                <c:ptCount val="1"/>
                <c:pt idx="0">
                  <c:v>Max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95000"/>
                  </a:schemeClr>
                </a:gs>
                <a:gs pos="100000">
                  <a:schemeClr val="accent2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methodsExecutionStatistic!$A$10:$A$15</c:f>
              <c:strCache>
                <c:ptCount val="6"/>
                <c:pt idx="0">
                  <c:v>DCP</c:v>
                </c:pt>
                <c:pt idx="1">
                  <c:v>MCP</c:v>
                </c:pt>
                <c:pt idx="2">
                  <c:v>DCP&amp;CLAHE</c:v>
                </c:pt>
                <c:pt idx="3">
                  <c:v>DSP</c:v>
                </c:pt>
                <c:pt idx="4">
                  <c:v>CUS</c:v>
                </c:pt>
                <c:pt idx="5">
                  <c:v>CUSD</c:v>
                </c:pt>
              </c:strCache>
            </c:strRef>
          </c:cat>
          <c:val>
            <c:numRef>
              <c:f>methodsExecutionStatistic!$C$10:$C$15</c:f>
              <c:numCache>
                <c:formatCode>0.0</c:formatCode>
                <c:ptCount val="6"/>
                <c:pt idx="0">
                  <c:v>1.1000000000000001</c:v>
                </c:pt>
                <c:pt idx="1">
                  <c:v>0.56000000000000005</c:v>
                </c:pt>
                <c:pt idx="2">
                  <c:v>6.141</c:v>
                </c:pt>
                <c:pt idx="3">
                  <c:v>2.1019999999999999</c:v>
                </c:pt>
                <c:pt idx="4">
                  <c:v>6.165</c:v>
                </c:pt>
                <c:pt idx="5">
                  <c:v>23.817</c:v>
                </c:pt>
              </c:numCache>
            </c:numRef>
          </c:val>
        </c:ser>
        <c:ser>
          <c:idx val="2"/>
          <c:order val="2"/>
          <c:tx>
            <c:strRef>
              <c:f>methodsExecutionStatistic!$D$9</c:f>
              <c:strCache>
                <c:ptCount val="1"/>
                <c:pt idx="0">
                  <c:v>Average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95000"/>
                  </a:schemeClr>
                </a:gs>
                <a:gs pos="100000">
                  <a:schemeClr val="accent3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methodsExecutionStatistic!$A$10:$A$15</c:f>
              <c:strCache>
                <c:ptCount val="6"/>
                <c:pt idx="0">
                  <c:v>DCP</c:v>
                </c:pt>
                <c:pt idx="1">
                  <c:v>MCP</c:v>
                </c:pt>
                <c:pt idx="2">
                  <c:v>DCP&amp;CLAHE</c:v>
                </c:pt>
                <c:pt idx="3">
                  <c:v>DSP</c:v>
                </c:pt>
                <c:pt idx="4">
                  <c:v>CUS</c:v>
                </c:pt>
                <c:pt idx="5">
                  <c:v>CUSD</c:v>
                </c:pt>
              </c:strCache>
            </c:strRef>
          </c:cat>
          <c:val>
            <c:numRef>
              <c:f>methodsExecutionStatistic!$D$10:$D$15</c:f>
              <c:numCache>
                <c:formatCode>0.0</c:formatCode>
                <c:ptCount val="6"/>
                <c:pt idx="0">
                  <c:v>0.51929870129870093</c:v>
                </c:pt>
                <c:pt idx="1">
                  <c:v>0.292155844155844</c:v>
                </c:pt>
                <c:pt idx="2">
                  <c:v>3.6978441558441602</c:v>
                </c:pt>
                <c:pt idx="3">
                  <c:v>1.27555844155844</c:v>
                </c:pt>
                <c:pt idx="4">
                  <c:v>3.5780129870129898</c:v>
                </c:pt>
                <c:pt idx="5">
                  <c:v>19.1285194805195</c:v>
                </c:pt>
              </c:numCache>
            </c:numRef>
          </c:val>
        </c:ser>
        <c:ser>
          <c:idx val="3"/>
          <c:order val="3"/>
          <c:tx>
            <c:strRef>
              <c:f>methodsExecutionStatistic!$E$9</c:f>
              <c:strCache>
                <c:ptCount val="1"/>
                <c:pt idx="0">
                  <c:v>Moda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95000"/>
                  </a:schemeClr>
                </a:gs>
                <a:gs pos="100000">
                  <a:schemeClr val="accent4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methodsExecutionStatistic!$A$10:$A$15</c:f>
              <c:strCache>
                <c:ptCount val="6"/>
                <c:pt idx="0">
                  <c:v>DCP</c:v>
                </c:pt>
                <c:pt idx="1">
                  <c:v>MCP</c:v>
                </c:pt>
                <c:pt idx="2">
                  <c:v>DCP&amp;CLAHE</c:v>
                </c:pt>
                <c:pt idx="3">
                  <c:v>DSP</c:v>
                </c:pt>
                <c:pt idx="4">
                  <c:v>CUS</c:v>
                </c:pt>
                <c:pt idx="5">
                  <c:v>CUSD</c:v>
                </c:pt>
              </c:strCache>
            </c:strRef>
          </c:cat>
          <c:val>
            <c:numRef>
              <c:f>methodsExecutionStatistic!$E$10:$E$15</c:f>
              <c:numCache>
                <c:formatCode>0.0</c:formatCode>
                <c:ptCount val="6"/>
                <c:pt idx="0">
                  <c:v>0.47899999999999998</c:v>
                </c:pt>
                <c:pt idx="1">
                  <c:v>0.25900000000000001</c:v>
                </c:pt>
                <c:pt idx="2">
                  <c:v>3.298</c:v>
                </c:pt>
                <c:pt idx="3">
                  <c:v>1.113</c:v>
                </c:pt>
                <c:pt idx="4">
                  <c:v>3.3980000000000001</c:v>
                </c:pt>
                <c:pt idx="5">
                  <c:v>20.161000000000001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41734304"/>
        <c:axId val="-241739200"/>
      </c:barChart>
      <c:catAx>
        <c:axId val="-24173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241739200"/>
        <c:crosses val="autoZero"/>
        <c:auto val="1"/>
        <c:lblAlgn val="ctr"/>
        <c:lblOffset val="100"/>
        <c:noMultiLvlLbl val="0"/>
      </c:catAx>
      <c:valAx>
        <c:axId val="-241739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24173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UA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PSNR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imageMetricStatistic_PSNR!$C$1:$E$1</c:f>
              <c:strCache>
                <c:ptCount val="3"/>
                <c:pt idx="0">
                  <c:v>RTFR</c:v>
                </c:pt>
                <c:pt idx="1">
                  <c:v>RGBRRC</c:v>
                </c:pt>
                <c:pt idx="2">
                  <c:v>TTFIO</c:v>
                </c:pt>
              </c:strCache>
            </c:strRef>
          </c:cat>
          <c:val>
            <c:numRef>
              <c:f>imageMetricStatistic_PSNR!$C$46:$E$46</c:f>
              <c:numCache>
                <c:formatCode>0.00</c:formatCode>
                <c:ptCount val="3"/>
                <c:pt idx="0">
                  <c:v>53.487531818181829</c:v>
                </c:pt>
                <c:pt idx="1">
                  <c:v>83.751552173913055</c:v>
                </c:pt>
                <c:pt idx="2">
                  <c:v>39.742404545454548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6054608"/>
        <c:axId val="-166057328"/>
      </c:barChart>
      <c:catAx>
        <c:axId val="-16605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57328"/>
        <c:crosses val="autoZero"/>
        <c:auto val="1"/>
        <c:lblAlgn val="ctr"/>
        <c:lblOffset val="100"/>
        <c:noMultiLvlLbl val="0"/>
      </c:catAx>
      <c:valAx>
        <c:axId val="-16605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54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Entropy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imageMetricStatistic_ShannonEnt!$C$1:$E$1</c:f>
              <c:strCache>
                <c:ptCount val="3"/>
                <c:pt idx="0">
                  <c:v>RTFR</c:v>
                </c:pt>
                <c:pt idx="1">
                  <c:v>RGBRRC</c:v>
                </c:pt>
                <c:pt idx="2">
                  <c:v>TTFIO</c:v>
                </c:pt>
              </c:strCache>
            </c:strRef>
          </c:cat>
          <c:val>
            <c:numRef>
              <c:f>imageMetricStatistic_ShannonEnt!$C$46:$E$46</c:f>
              <c:numCache>
                <c:formatCode>0.00</c:formatCode>
                <c:ptCount val="3"/>
                <c:pt idx="0">
                  <c:v>7.2406886363636369</c:v>
                </c:pt>
                <c:pt idx="1">
                  <c:v>7.3200413793103429</c:v>
                </c:pt>
                <c:pt idx="2">
                  <c:v>7.2034863636363644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6058960"/>
        <c:axId val="-166048080"/>
      </c:barChart>
      <c:catAx>
        <c:axId val="-16605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48080"/>
        <c:crosses val="autoZero"/>
        <c:auto val="1"/>
        <c:lblAlgn val="ctr"/>
        <c:lblOffset val="100"/>
        <c:noMultiLvlLbl val="0"/>
      </c:catAx>
      <c:valAx>
        <c:axId val="-16604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58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PSNR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imageMetricStatistic_PSNR!$C$1:$E$1</c:f>
              <c:strCache>
                <c:ptCount val="3"/>
                <c:pt idx="0">
                  <c:v>RTFR</c:v>
                </c:pt>
                <c:pt idx="1">
                  <c:v>RGBRRC</c:v>
                </c:pt>
                <c:pt idx="2">
                  <c:v>TTFIO</c:v>
                </c:pt>
              </c:strCache>
            </c:strRef>
          </c:cat>
          <c:val>
            <c:numRef>
              <c:f>imageMetricStatistic_PSNR!$C$46:$E$46</c:f>
              <c:numCache>
                <c:formatCode>0.00</c:formatCode>
                <c:ptCount val="3"/>
                <c:pt idx="0">
                  <c:v>53.487531818181829</c:v>
                </c:pt>
                <c:pt idx="1">
                  <c:v>83.751552173913055</c:v>
                </c:pt>
                <c:pt idx="2">
                  <c:v>39.742404545454548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6053520"/>
        <c:axId val="-166058416"/>
      </c:barChart>
      <c:catAx>
        <c:axId val="-166053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58416"/>
        <c:crosses val="autoZero"/>
        <c:auto val="1"/>
        <c:lblAlgn val="ctr"/>
        <c:lblOffset val="100"/>
        <c:noMultiLvlLbl val="0"/>
      </c:catAx>
      <c:valAx>
        <c:axId val="-16605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53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Entropy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imageMetricStatistic_ShannonEnt!$C$1:$E$1</c:f>
              <c:strCache>
                <c:ptCount val="3"/>
                <c:pt idx="0">
                  <c:v>RTFR</c:v>
                </c:pt>
                <c:pt idx="1">
                  <c:v>RGBRRC</c:v>
                </c:pt>
                <c:pt idx="2">
                  <c:v>TTFIO</c:v>
                </c:pt>
              </c:strCache>
            </c:strRef>
          </c:cat>
          <c:val>
            <c:numRef>
              <c:f>imageMetricStatistic_ShannonEnt!$C$46:$E$46</c:f>
              <c:numCache>
                <c:formatCode>0.00</c:formatCode>
                <c:ptCount val="3"/>
                <c:pt idx="0">
                  <c:v>7.2406886363636369</c:v>
                </c:pt>
                <c:pt idx="1">
                  <c:v>7.3200413793103429</c:v>
                </c:pt>
                <c:pt idx="2">
                  <c:v>7.2034863636363644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6050256"/>
        <c:axId val="-166054064"/>
      </c:barChart>
      <c:catAx>
        <c:axId val="-16605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54064"/>
        <c:crosses val="autoZero"/>
        <c:auto val="1"/>
        <c:lblAlgn val="ctr"/>
        <c:lblOffset val="100"/>
        <c:noMultiLvlLbl val="0"/>
      </c:catAx>
      <c:valAx>
        <c:axId val="-16605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50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SSIM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imageMetricStatistic_SSIM!$C$1:$E$1</c:f>
              <c:strCache>
                <c:ptCount val="3"/>
                <c:pt idx="0">
                  <c:v>RTFR</c:v>
                </c:pt>
                <c:pt idx="1">
                  <c:v>RGBRRC</c:v>
                </c:pt>
                <c:pt idx="2">
                  <c:v>TTFIO</c:v>
                </c:pt>
              </c:strCache>
            </c:strRef>
          </c:cat>
          <c:val>
            <c:numRef>
              <c:f>imageMetricStatistic_SSIM!$C$46:$E$46</c:f>
              <c:numCache>
                <c:formatCode>0.00</c:formatCode>
                <c:ptCount val="3"/>
                <c:pt idx="0">
                  <c:v>0.96028636363636355</c:v>
                </c:pt>
                <c:pt idx="1">
                  <c:v>0.90245172413793096</c:v>
                </c:pt>
                <c:pt idx="2">
                  <c:v>0.85318636363636358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6044272"/>
        <c:axId val="-166052976"/>
      </c:barChart>
      <c:catAx>
        <c:axId val="-16604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52976"/>
        <c:crosses val="autoZero"/>
        <c:auto val="1"/>
        <c:lblAlgn val="ctr"/>
        <c:lblOffset val="100"/>
        <c:noMultiLvlLbl val="0"/>
      </c:catAx>
      <c:valAx>
        <c:axId val="-166052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44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MSE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imageMetricStatistic_MSE!$D$1:$I$1</c:f>
              <c:strCache>
                <c:ptCount val="6"/>
                <c:pt idx="0">
                  <c:v>CUS</c:v>
                </c:pt>
                <c:pt idx="1">
                  <c:v>CUSD</c:v>
                </c:pt>
                <c:pt idx="2">
                  <c:v>DCP</c:v>
                </c:pt>
                <c:pt idx="3">
                  <c:v>DCP&amp;CLAHE</c:v>
                </c:pt>
                <c:pt idx="4">
                  <c:v>MCP</c:v>
                </c:pt>
                <c:pt idx="5">
                  <c:v>DSP</c:v>
                </c:pt>
              </c:strCache>
            </c:strRef>
          </c:cat>
          <c:val>
            <c:numRef>
              <c:f>imageMetricStatistic_MSE!$D$79:$I$79</c:f>
              <c:numCache>
                <c:formatCode>0.00</c:formatCode>
                <c:ptCount val="6"/>
                <c:pt idx="0">
                  <c:v>1863.4808831168825</c:v>
                </c:pt>
                <c:pt idx="1">
                  <c:v>2665.4771219999998</c:v>
                </c:pt>
                <c:pt idx="2">
                  <c:v>3170.1594190000001</c:v>
                </c:pt>
                <c:pt idx="3">
                  <c:v>2028.891384</c:v>
                </c:pt>
                <c:pt idx="4">
                  <c:v>4299.9417739999999</c:v>
                </c:pt>
                <c:pt idx="5">
                  <c:v>2505.8023969999999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7875120"/>
        <c:axId val="-167871312"/>
      </c:barChart>
      <c:catAx>
        <c:axId val="-16787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71312"/>
        <c:crosses val="autoZero"/>
        <c:auto val="1"/>
        <c:lblAlgn val="ctr"/>
        <c:lblOffset val="100"/>
        <c:noMultiLvlLbl val="0"/>
      </c:catAx>
      <c:valAx>
        <c:axId val="-16787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7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PSNR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lumMod val="95000"/>
                  </a:schemeClr>
                </a:gs>
                <a:gs pos="100000">
                  <a:schemeClr val="accent1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imageMetricStatistic_PSNR!$D$1:$I$1</c:f>
              <c:strCache>
                <c:ptCount val="6"/>
                <c:pt idx="0">
                  <c:v>CUS</c:v>
                </c:pt>
                <c:pt idx="1">
                  <c:v>CUSD</c:v>
                </c:pt>
                <c:pt idx="2">
                  <c:v>DCP</c:v>
                </c:pt>
                <c:pt idx="3">
                  <c:v>DCP&amp;CLAHE</c:v>
                </c:pt>
                <c:pt idx="4">
                  <c:v>MCP</c:v>
                </c:pt>
                <c:pt idx="5">
                  <c:v>DSP</c:v>
                </c:pt>
              </c:strCache>
            </c:strRef>
          </c:cat>
          <c:val>
            <c:numRef>
              <c:f>imageMetricStatistic_PSNR!$D$79:$I$79</c:f>
              <c:numCache>
                <c:formatCode>0.00</c:formatCode>
                <c:ptCount val="6"/>
                <c:pt idx="0">
                  <c:v>45.960441558441559</c:v>
                </c:pt>
                <c:pt idx="1">
                  <c:v>43.152612987012986</c:v>
                </c:pt>
                <c:pt idx="2">
                  <c:v>38.236302597402599</c:v>
                </c:pt>
                <c:pt idx="3">
                  <c:v>45.953244155844168</c:v>
                </c:pt>
                <c:pt idx="4">
                  <c:v>34.177057142857137</c:v>
                </c:pt>
                <c:pt idx="5">
                  <c:v>42.593481818181822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67878928"/>
        <c:axId val="-167880560"/>
      </c:barChart>
      <c:catAx>
        <c:axId val="-16787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80560"/>
        <c:crosses val="autoZero"/>
        <c:auto val="1"/>
        <c:lblAlgn val="ctr"/>
        <c:lblOffset val="100"/>
        <c:noMultiLvlLbl val="0"/>
      </c:catAx>
      <c:valAx>
        <c:axId val="-16788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78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Entropy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lumMod val="95000"/>
                  </a:schemeClr>
                </a:gs>
                <a:gs pos="100000">
                  <a:schemeClr val="accent1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imageMetricStatistic_ShannonEnt!$D$1:$I$1</c:f>
              <c:strCache>
                <c:ptCount val="6"/>
                <c:pt idx="0">
                  <c:v>CUS</c:v>
                </c:pt>
                <c:pt idx="1">
                  <c:v>CUSD</c:v>
                </c:pt>
                <c:pt idx="2">
                  <c:v>DCP</c:v>
                </c:pt>
                <c:pt idx="3">
                  <c:v>DCP&amp;CLAHE</c:v>
                </c:pt>
                <c:pt idx="4">
                  <c:v>MCP</c:v>
                </c:pt>
                <c:pt idx="5">
                  <c:v>DSP</c:v>
                </c:pt>
              </c:strCache>
            </c:strRef>
          </c:cat>
          <c:val>
            <c:numRef>
              <c:f>imageMetricStatistic_ShannonEnt!$D$79:$I$79</c:f>
              <c:numCache>
                <c:formatCode>0.00</c:formatCode>
                <c:ptCount val="6"/>
                <c:pt idx="0">
                  <c:v>6.854777922077921</c:v>
                </c:pt>
                <c:pt idx="1">
                  <c:v>6.4597506493506458</c:v>
                </c:pt>
                <c:pt idx="2">
                  <c:v>7.2004025974026007</c:v>
                </c:pt>
                <c:pt idx="3">
                  <c:v>7.6208259740259736</c:v>
                </c:pt>
                <c:pt idx="4">
                  <c:v>6.9470571428571413</c:v>
                </c:pt>
                <c:pt idx="5">
                  <c:v>7.3280558441558448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7870768"/>
        <c:axId val="-167870224"/>
      </c:barChart>
      <c:catAx>
        <c:axId val="-16787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70224"/>
        <c:crosses val="autoZero"/>
        <c:auto val="1"/>
        <c:lblAlgn val="ctr"/>
        <c:lblOffset val="100"/>
        <c:noMultiLvlLbl val="0"/>
      </c:catAx>
      <c:valAx>
        <c:axId val="-16787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70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PSNR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lumMod val="95000"/>
                  </a:schemeClr>
                </a:gs>
                <a:gs pos="100000">
                  <a:schemeClr val="accent1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imageMetricStatistic_PSNR!$D$1:$I$1</c:f>
              <c:strCache>
                <c:ptCount val="6"/>
                <c:pt idx="0">
                  <c:v>CUS</c:v>
                </c:pt>
                <c:pt idx="1">
                  <c:v>CUSD</c:v>
                </c:pt>
                <c:pt idx="2">
                  <c:v>DCP</c:v>
                </c:pt>
                <c:pt idx="3">
                  <c:v>DCP&amp;CLAHE</c:v>
                </c:pt>
                <c:pt idx="4">
                  <c:v>MCP</c:v>
                </c:pt>
                <c:pt idx="5">
                  <c:v>DSP</c:v>
                </c:pt>
              </c:strCache>
            </c:strRef>
          </c:cat>
          <c:val>
            <c:numRef>
              <c:f>imageMetricStatistic_PSNR!$D$79:$I$79</c:f>
              <c:numCache>
                <c:formatCode>0.00</c:formatCode>
                <c:ptCount val="6"/>
                <c:pt idx="0">
                  <c:v>45.960441558441559</c:v>
                </c:pt>
                <c:pt idx="1">
                  <c:v>43.152612987012986</c:v>
                </c:pt>
                <c:pt idx="2">
                  <c:v>38.236302597402599</c:v>
                </c:pt>
                <c:pt idx="3">
                  <c:v>45.953244155844168</c:v>
                </c:pt>
                <c:pt idx="4">
                  <c:v>34.177057142857137</c:v>
                </c:pt>
                <c:pt idx="5">
                  <c:v>42.593481818181822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67874032"/>
        <c:axId val="-167878384"/>
      </c:barChart>
      <c:catAx>
        <c:axId val="-16787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78384"/>
        <c:crosses val="autoZero"/>
        <c:auto val="1"/>
        <c:lblAlgn val="ctr"/>
        <c:lblOffset val="100"/>
        <c:noMultiLvlLbl val="0"/>
      </c:catAx>
      <c:valAx>
        <c:axId val="-16787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7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Entropy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lumMod val="95000"/>
                  </a:schemeClr>
                </a:gs>
                <a:gs pos="100000">
                  <a:schemeClr val="accent1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imageMetricStatistic_ShannonEnt!$D$1:$I$1</c:f>
              <c:strCache>
                <c:ptCount val="6"/>
                <c:pt idx="0">
                  <c:v>CUS</c:v>
                </c:pt>
                <c:pt idx="1">
                  <c:v>CUSD</c:v>
                </c:pt>
                <c:pt idx="2">
                  <c:v>DCP</c:v>
                </c:pt>
                <c:pt idx="3">
                  <c:v>DCP&amp;CLAHE</c:v>
                </c:pt>
                <c:pt idx="4">
                  <c:v>MCP</c:v>
                </c:pt>
                <c:pt idx="5">
                  <c:v>DSP</c:v>
                </c:pt>
              </c:strCache>
            </c:strRef>
          </c:cat>
          <c:val>
            <c:numRef>
              <c:f>imageMetricStatistic_ShannonEnt!$D$79:$I$79</c:f>
              <c:numCache>
                <c:formatCode>0.00</c:formatCode>
                <c:ptCount val="6"/>
                <c:pt idx="0">
                  <c:v>6.854777922077921</c:v>
                </c:pt>
                <c:pt idx="1">
                  <c:v>6.4597506493506458</c:v>
                </c:pt>
                <c:pt idx="2">
                  <c:v>7.2004025974026007</c:v>
                </c:pt>
                <c:pt idx="3">
                  <c:v>7.6208259740259736</c:v>
                </c:pt>
                <c:pt idx="4">
                  <c:v>6.9470571428571413</c:v>
                </c:pt>
                <c:pt idx="5">
                  <c:v>7.3280558441558448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7869680"/>
        <c:axId val="-167876208"/>
      </c:barChart>
      <c:catAx>
        <c:axId val="-16786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76208"/>
        <c:crosses val="autoZero"/>
        <c:auto val="1"/>
        <c:lblAlgn val="ctr"/>
        <c:lblOffset val="100"/>
        <c:noMultiLvlLbl val="0"/>
      </c:catAx>
      <c:valAx>
        <c:axId val="-16787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6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SSIM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imageMetricStatistic_SSIM!$C$1:$H$1</c:f>
              <c:strCache>
                <c:ptCount val="6"/>
                <c:pt idx="0">
                  <c:v>CUS</c:v>
                </c:pt>
                <c:pt idx="1">
                  <c:v>CUSD</c:v>
                </c:pt>
                <c:pt idx="2">
                  <c:v>DCP</c:v>
                </c:pt>
                <c:pt idx="3">
                  <c:v>DCP&amp;CLAHE</c:v>
                </c:pt>
                <c:pt idx="4">
                  <c:v>MCP</c:v>
                </c:pt>
                <c:pt idx="5">
                  <c:v>DSP</c:v>
                </c:pt>
              </c:strCache>
            </c:strRef>
          </c:cat>
          <c:val>
            <c:numRef>
              <c:f>imageMetricStatistic_SSIM!$C$81:$H$81</c:f>
              <c:numCache>
                <c:formatCode>0.00</c:formatCode>
                <c:ptCount val="6"/>
                <c:pt idx="0">
                  <c:v>0.73180632911392418</c:v>
                </c:pt>
                <c:pt idx="1">
                  <c:v>0.6416544303797469</c:v>
                </c:pt>
                <c:pt idx="2">
                  <c:v>0.80590632911392412</c:v>
                </c:pt>
                <c:pt idx="3">
                  <c:v>0.6711772151898735</c:v>
                </c:pt>
                <c:pt idx="4">
                  <c:v>0.74890759493670889</c:v>
                </c:pt>
                <c:pt idx="5">
                  <c:v>0.82344177215189862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7880016"/>
        <c:axId val="-167867504"/>
      </c:barChart>
      <c:catAx>
        <c:axId val="-16788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67504"/>
        <c:crosses val="autoZero"/>
        <c:auto val="1"/>
        <c:lblAlgn val="ctr"/>
        <c:lblOffset val="100"/>
        <c:noMultiLvlLbl val="0"/>
      </c:catAx>
      <c:valAx>
        <c:axId val="-16786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80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methodsExecutionStatistic!$B$6</c:f>
              <c:strCache>
                <c:ptCount val="1"/>
                <c:pt idx="0">
                  <c:v>Min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95000"/>
                  </a:schemeClr>
                </a:gs>
                <a:gs pos="100000">
                  <a:schemeClr val="accent1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methodsExecutionStatistic!$A$7:$A$9</c:f>
              <c:strCache>
                <c:ptCount val="3"/>
                <c:pt idx="0">
                  <c:v>TTFIO</c:v>
                </c:pt>
                <c:pt idx="1">
                  <c:v>RGBRRC</c:v>
                </c:pt>
                <c:pt idx="2">
                  <c:v>RTFR</c:v>
                </c:pt>
              </c:strCache>
            </c:strRef>
          </c:cat>
          <c:val>
            <c:numRef>
              <c:f>methodsExecutionStatistic!$B$7:$B$9</c:f>
              <c:numCache>
                <c:formatCode>0.0</c:formatCode>
                <c:ptCount val="3"/>
                <c:pt idx="0">
                  <c:v>0.14799999999999999</c:v>
                </c:pt>
                <c:pt idx="1">
                  <c:v>1.988</c:v>
                </c:pt>
                <c:pt idx="2">
                  <c:v>0.16200000000000001</c:v>
                </c:pt>
              </c:numCache>
            </c:numRef>
          </c:val>
        </c:ser>
        <c:ser>
          <c:idx val="1"/>
          <c:order val="1"/>
          <c:tx>
            <c:strRef>
              <c:f>methodsExecutionStatistic!$C$6</c:f>
              <c:strCache>
                <c:ptCount val="1"/>
                <c:pt idx="0">
                  <c:v>Max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95000"/>
                  </a:schemeClr>
                </a:gs>
                <a:gs pos="100000">
                  <a:schemeClr val="accent2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methodsExecutionStatistic!$A$7:$A$9</c:f>
              <c:strCache>
                <c:ptCount val="3"/>
                <c:pt idx="0">
                  <c:v>TTFIO</c:v>
                </c:pt>
                <c:pt idx="1">
                  <c:v>RGBRRC</c:v>
                </c:pt>
                <c:pt idx="2">
                  <c:v>RTFR</c:v>
                </c:pt>
              </c:strCache>
            </c:strRef>
          </c:cat>
          <c:val>
            <c:numRef>
              <c:f>methodsExecutionStatistic!$C$7:$C$9</c:f>
              <c:numCache>
                <c:formatCode>0.0</c:formatCode>
                <c:ptCount val="3"/>
                <c:pt idx="0">
                  <c:v>0.42699999999999999</c:v>
                </c:pt>
                <c:pt idx="1">
                  <c:v>4.2590000000000003</c:v>
                </c:pt>
                <c:pt idx="2">
                  <c:v>0.26700000000000002</c:v>
                </c:pt>
              </c:numCache>
            </c:numRef>
          </c:val>
        </c:ser>
        <c:ser>
          <c:idx val="2"/>
          <c:order val="2"/>
          <c:tx>
            <c:strRef>
              <c:f>methodsExecutionStatistic!$D$6</c:f>
              <c:strCache>
                <c:ptCount val="1"/>
                <c:pt idx="0">
                  <c:v>Average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95000"/>
                  </a:schemeClr>
                </a:gs>
                <a:gs pos="100000">
                  <a:schemeClr val="accent3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methodsExecutionStatistic!$A$7:$A$9</c:f>
              <c:strCache>
                <c:ptCount val="3"/>
                <c:pt idx="0">
                  <c:v>TTFIO</c:v>
                </c:pt>
                <c:pt idx="1">
                  <c:v>RGBRRC</c:v>
                </c:pt>
                <c:pt idx="2">
                  <c:v>RTFR</c:v>
                </c:pt>
              </c:strCache>
            </c:strRef>
          </c:cat>
          <c:val>
            <c:numRef>
              <c:f>methodsExecutionStatistic!$D$7:$D$9</c:f>
              <c:numCache>
                <c:formatCode>0.0</c:formatCode>
                <c:ptCount val="3"/>
                <c:pt idx="0">
                  <c:v>0.19477272727272699</c:v>
                </c:pt>
                <c:pt idx="1">
                  <c:v>2.9815172413793096</c:v>
                </c:pt>
                <c:pt idx="2">
                  <c:v>0.20618181818181799</c:v>
                </c:pt>
              </c:numCache>
            </c:numRef>
          </c:val>
        </c:ser>
        <c:ser>
          <c:idx val="3"/>
          <c:order val="3"/>
          <c:tx>
            <c:strRef>
              <c:f>methodsExecutionStatistic!$E$6</c:f>
              <c:strCache>
                <c:ptCount val="1"/>
                <c:pt idx="0">
                  <c:v>Moda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95000"/>
                  </a:schemeClr>
                </a:gs>
                <a:gs pos="100000">
                  <a:schemeClr val="accent4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methodsExecutionStatistic!$A$7:$A$9</c:f>
              <c:strCache>
                <c:ptCount val="3"/>
                <c:pt idx="0">
                  <c:v>TTFIO</c:v>
                </c:pt>
                <c:pt idx="1">
                  <c:v>RGBRRC</c:v>
                </c:pt>
                <c:pt idx="2">
                  <c:v>RTFR</c:v>
                </c:pt>
              </c:strCache>
            </c:strRef>
          </c:cat>
          <c:val>
            <c:numRef>
              <c:f>methodsExecutionStatistic!$E$7:$E$9</c:f>
              <c:numCache>
                <c:formatCode>0.0</c:formatCode>
                <c:ptCount val="3"/>
                <c:pt idx="0">
                  <c:v>0.21099999999999999</c:v>
                </c:pt>
                <c:pt idx="1">
                  <c:v>2.6339999999999999</c:v>
                </c:pt>
                <c:pt idx="2">
                  <c:v>0.224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7879472"/>
        <c:axId val="-167881648"/>
      </c:barChart>
      <c:catAx>
        <c:axId val="-16787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81648"/>
        <c:crosses val="autoZero"/>
        <c:auto val="1"/>
        <c:lblAlgn val="ctr"/>
        <c:lblOffset val="100"/>
        <c:noMultiLvlLbl val="0"/>
      </c:catAx>
      <c:valAx>
        <c:axId val="-16788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787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UA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MSE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imageMetricStatistic_MSE!$C$1:$E$1</c:f>
              <c:strCache>
                <c:ptCount val="3"/>
                <c:pt idx="0">
                  <c:v>RTFR</c:v>
                </c:pt>
                <c:pt idx="1">
                  <c:v>RGBRRC</c:v>
                </c:pt>
                <c:pt idx="2">
                  <c:v>TTFIO</c:v>
                </c:pt>
              </c:strCache>
            </c:strRef>
          </c:cat>
          <c:val>
            <c:numRef>
              <c:f>imageMetricStatistic_MSE!$C$46:$E$46</c:f>
              <c:numCache>
                <c:formatCode>0.00</c:formatCode>
                <c:ptCount val="3"/>
                <c:pt idx="0">
                  <c:v>1095.6922999999997</c:v>
                </c:pt>
                <c:pt idx="1">
                  <c:v>444.90015862068981</c:v>
                </c:pt>
                <c:pt idx="2">
                  <c:v>2956.4538840909086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6049168"/>
        <c:axId val="-166046448"/>
      </c:barChart>
      <c:catAx>
        <c:axId val="-16604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46448"/>
        <c:crosses val="autoZero"/>
        <c:auto val="1"/>
        <c:lblAlgn val="ctr"/>
        <c:lblOffset val="100"/>
        <c:noMultiLvlLbl val="0"/>
      </c:catAx>
      <c:valAx>
        <c:axId val="-16604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6604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FB42C-E83D-4A1F-B298-F6243BB368A2}" type="datetimeFigureOut">
              <a:rPr lang="ru-RU" smtClean="0"/>
              <a:t>18.12.2017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4192-256E-42A2-9D56-18BB6F643B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8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225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388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68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810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214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273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endParaRPr lang="uk-UA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014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651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467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216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5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Присутність тіней на цифрових зображеннях призводять до небажаних проблем та помилок в роботі алгоритмів комп'ютерного зору, які використовуються в програмах розпізнавання осіб, виявлення та відстеження об'єктів, сегментації зображень тощо.</a:t>
            </a:r>
            <a:br>
              <a:rPr lang="uk-UA" dirty="0" smtClean="0"/>
            </a:br>
            <a:endParaRPr lang="uk-UA" dirty="0" smtClean="0"/>
          </a:p>
          <a:p>
            <a:r>
              <a:rPr lang="uk-UA" dirty="0" smtClean="0"/>
              <a:t>Тому на сьогоднішній день актуальною є розробка методів виявлення і видалення тіней, а також  видалення інших типів плям (туману, димки тощо) на цифрових зображеннях.</a:t>
            </a:r>
          </a:p>
          <a:p>
            <a:endParaRPr lang="uk-UA" dirty="0" smtClean="0"/>
          </a:p>
          <a:p>
            <a:r>
              <a:rPr lang="uk-UA" dirty="0" smtClean="0"/>
              <a:t>Подібні методи використовуються для попередньої обробки в багатьох додатках комп'ютерного зору.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258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703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175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103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207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106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 smtClean="0"/>
              <a:t>Дослідити задачу видалення тіней та інших типів плям на цифрових зображеннях та розробити відповідну програмну реалізацію для розв’язання цієї задачі.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 smtClean="0"/>
              <a:t>Для цього необхідно: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Туман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атмосферне явище, що викликається крихітними краплями води, присутніми в повітрі.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Існує декілька класифікацій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туману: </a:t>
            </a:r>
          </a:p>
          <a:p>
            <a:pPr marL="171450" indent="-171450">
              <a:buFontTx/>
              <a:buChar char="-"/>
            </a:pP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способом виникнення (туман охолодження, випаровування)</a:t>
            </a:r>
          </a:p>
          <a:p>
            <a:pPr marL="171450" indent="-171450">
              <a:buFontTx/>
              <a:buChar char="-"/>
            </a:pP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синоптичними умовами утворення (</a:t>
            </a:r>
            <a:r>
              <a:rPr lang="uk-UA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внутрішньомасові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uk-UA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фонтальні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453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25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32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0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644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25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A635-BC07-49B7-AAA8-30DF60E7C070}" type="datetime1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218A-48FE-4D15-9F88-C576A7FAA894}" type="datetime1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5C2E-01EF-4766-ADAF-AD57377AC6B5}" type="datetime1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1C211-EB97-4E81-B57E-E1C9F663EBC0}" type="datetime1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741F-77D7-4524-9417-426C8E46AD59}" type="datetime1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F3ED-DFC2-473D-9863-96DA3875EDBA}" type="datetime1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86B4-8400-4EDC-87ED-6497ED9C809D}" type="datetime1">
              <a:rPr lang="en-US" smtClean="0"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88CD-B7B8-4F84-AB42-39892D968B97}" type="datetime1">
              <a:rPr lang="en-US" smtClean="0"/>
              <a:t>12/18/2017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64F33-789E-4F90-986D-A2EC4733A697}" type="datetime1">
              <a:rPr lang="en-US" smtClean="0"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C6AD2-4F72-4BA2-80ED-AAD15D45B850}" type="datetime1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938BA-1B6D-4B4C-9C03-3C092E1FC997}" type="datetime1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1EA5338-41BC-4DE4-8A08-66F3DB4299D5}" type="datetime1">
              <a:rPr lang="en-US" smtClean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49.png"/><Relationship Id="rId10" Type="http://schemas.openxmlformats.org/officeDocument/2006/relationships/image" Target="../media/image55.png"/><Relationship Id="rId4" Type="http://schemas.openxmlformats.org/officeDocument/2006/relationships/image" Target="../media/image5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1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3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4644008" y="5157192"/>
            <a:ext cx="4250334" cy="896735"/>
          </a:xfrm>
        </p:spPr>
        <p:txBody>
          <a:bodyPr>
            <a:normAutofit fontScale="92500"/>
          </a:bodyPr>
          <a:lstStyle/>
          <a:p>
            <a:r>
              <a:rPr lang="uk-UA" dirty="0" smtClean="0"/>
              <a:t>Виконав студент групи ПК-16м-1 </a:t>
            </a:r>
            <a:br>
              <a:rPr lang="uk-UA" dirty="0" smtClean="0"/>
            </a:br>
            <a:r>
              <a:rPr lang="uk-UA" dirty="0" smtClean="0"/>
              <a:t>Беркут Вадим Григорович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899592" y="1556792"/>
            <a:ext cx="7200800" cy="3096344"/>
          </a:xfrm>
        </p:spPr>
        <p:txBody>
          <a:bodyPr/>
          <a:lstStyle/>
          <a:p>
            <a:pPr marL="182880" indent="0">
              <a:buNone/>
            </a:pPr>
            <a:r>
              <a:rPr lang="ru-RU" sz="3600" dirty="0" err="1" smtClean="0"/>
              <a:t>Розробка</a:t>
            </a:r>
            <a:r>
              <a:rPr lang="ru-RU" sz="3600" dirty="0" smtClean="0"/>
              <a:t> </a:t>
            </a:r>
            <a:r>
              <a:rPr lang="ru-RU" sz="3600" dirty="0" err="1" smtClean="0"/>
              <a:t>комп’ютерної</a:t>
            </a:r>
            <a:r>
              <a:rPr lang="ru-RU" sz="3600" dirty="0" smtClean="0"/>
              <a:t> </a:t>
            </a:r>
            <a:r>
              <a:rPr lang="ru-RU" sz="3600" dirty="0" err="1" smtClean="0"/>
              <a:t>системи</a:t>
            </a:r>
            <a:r>
              <a:rPr lang="ru-RU" sz="3600" dirty="0" smtClean="0"/>
              <a:t> </a:t>
            </a:r>
            <a:r>
              <a:rPr lang="ru-RU" sz="3600" dirty="0" err="1" smtClean="0"/>
              <a:t>покращення</a:t>
            </a:r>
            <a:r>
              <a:rPr lang="ru-RU" sz="3600" dirty="0" smtClean="0"/>
              <a:t> </a:t>
            </a:r>
            <a:r>
              <a:rPr lang="ru-RU" sz="3600" dirty="0" err="1" smtClean="0"/>
              <a:t>якості</a:t>
            </a:r>
            <a:r>
              <a:rPr lang="ru-RU" sz="3600" dirty="0" smtClean="0"/>
              <a:t> </a:t>
            </a:r>
            <a:r>
              <a:rPr lang="ru-RU" sz="3600" dirty="0" err="1" smtClean="0"/>
              <a:t>цифрових</a:t>
            </a:r>
            <a:r>
              <a:rPr lang="ru-RU" sz="3600" dirty="0" smtClean="0"/>
              <a:t> </a:t>
            </a:r>
            <a:r>
              <a:rPr lang="ru-RU" sz="3600" dirty="0" err="1" smtClean="0"/>
              <a:t>зображень</a:t>
            </a:r>
            <a:r>
              <a:rPr lang="ru-RU" sz="3600" dirty="0" smtClean="0"/>
              <a:t>, </a:t>
            </a:r>
            <a:r>
              <a:rPr lang="ru-RU" sz="3600" dirty="0" err="1" smtClean="0"/>
              <a:t>отриманих</a:t>
            </a:r>
            <a:r>
              <a:rPr lang="ru-RU" sz="3600" dirty="0" smtClean="0"/>
              <a:t> в </a:t>
            </a:r>
            <a:r>
              <a:rPr lang="ru-RU" sz="3600" dirty="0" err="1" smtClean="0"/>
              <a:t>умовах</a:t>
            </a:r>
            <a:r>
              <a:rPr lang="ru-RU" sz="3600" dirty="0" smtClean="0"/>
              <a:t> </a:t>
            </a:r>
            <a:r>
              <a:rPr lang="ru-RU" sz="3600" dirty="0" err="1" smtClean="0"/>
              <a:t>поганої</a:t>
            </a:r>
            <a:r>
              <a:rPr lang="ru-RU" sz="3600" dirty="0" smtClean="0"/>
              <a:t> </a:t>
            </a:r>
            <a:r>
              <a:rPr lang="ru-RU" sz="3600" dirty="0" err="1" smtClean="0"/>
              <a:t>видимості</a:t>
            </a:r>
            <a:r>
              <a:rPr lang="ru-RU" sz="2800" dirty="0"/>
              <a:t/>
            </a:r>
            <a:br>
              <a:rPr lang="ru-RU" sz="2800" dirty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7769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9" y="332656"/>
            <a:ext cx="4248472" cy="2592288"/>
          </a:xfrm>
        </p:spPr>
        <p:txBody>
          <a:bodyPr/>
          <a:lstStyle/>
          <a:p>
            <a:pPr marL="0" indent="0" algn="ctr">
              <a:buNone/>
            </a:pPr>
            <a:r>
              <a:rPr lang="ru-RU" sz="2800" dirty="0" err="1"/>
              <a:t>Швидке</a:t>
            </a:r>
            <a:r>
              <a:rPr lang="ru-RU" sz="2800" dirty="0"/>
              <a:t> </a:t>
            </a:r>
            <a:r>
              <a:rPr lang="ru-RU" sz="2800" dirty="0" err="1"/>
              <a:t>видалення</a:t>
            </a:r>
            <a:r>
              <a:rPr lang="ru-RU" sz="2800" dirty="0"/>
              <a:t> туману на </a:t>
            </a:r>
            <a:r>
              <a:rPr lang="ru-RU" sz="2800" dirty="0" err="1"/>
              <a:t>цифрових</a:t>
            </a:r>
            <a:r>
              <a:rPr lang="ru-RU" sz="2800" dirty="0"/>
              <a:t> </a:t>
            </a:r>
            <a:r>
              <a:rPr lang="ru-RU" sz="2800" dirty="0" err="1"/>
              <a:t>сигнальних</a:t>
            </a:r>
            <a:r>
              <a:rPr lang="ru-RU" sz="2800" dirty="0"/>
              <a:t> </a:t>
            </a:r>
            <a:r>
              <a:rPr lang="ru-RU" sz="2800" dirty="0" err="1"/>
              <a:t>процесорах</a:t>
            </a:r>
            <a:r>
              <a:rPr lang="ru-RU" sz="2800" dirty="0"/>
              <a:t> (DSP)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1521" y="3055682"/>
                <a:ext cx="4320480" cy="2608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Знайти темний канал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Оцінити атмосферне світло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endParaRPr lang="uk-UA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/>
                  <a:t>Оцінити товщину туману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uk-UA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Застосувати керований фільтр</a:t>
                </a:r>
                <a:endParaRPr lang="uk-UA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/>
                  <a:t>Видалити туман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uk-UA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a:rPr lang="uk-UA" i="1">
                              <a:latin typeface="Cambria Math"/>
                            </a:rPr>
                            <m:t>𝑡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uk-UA" i="1">
                          <a:latin typeface="Cambria Math"/>
                        </a:rPr>
                        <m:t>+</m:t>
                      </m:r>
                      <m:r>
                        <a:rPr lang="uk-UA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Застосувати після обробку (розтягування гістограми)</a:t>
                </a:r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055682"/>
                <a:ext cx="4320480" cy="2608086"/>
              </a:xfrm>
              <a:prstGeom prst="rect">
                <a:avLst/>
              </a:prstGeom>
              <a:blipFill rotWithShape="0">
                <a:blip r:embed="rId3"/>
                <a:stretch>
                  <a:fillRect t="-1402" b="-2570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87" y="116632"/>
            <a:ext cx="4300372" cy="3445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86" y="3575894"/>
            <a:ext cx="2131545" cy="1567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37" y="3575894"/>
            <a:ext cx="2144728" cy="15676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86" y="5157192"/>
            <a:ext cx="2131546" cy="16225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37" y="5157192"/>
            <a:ext cx="2144122" cy="16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5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1442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Метод </a:t>
            </a:r>
            <a:r>
              <a:rPr lang="ru-RU" sz="3200" dirty="0" err="1"/>
              <a:t>запропонований</a:t>
            </a:r>
            <a:r>
              <a:rPr lang="ru-RU" sz="3200" dirty="0"/>
              <a:t> в </a:t>
            </a:r>
            <a:r>
              <a:rPr lang="ru-RU" sz="3200" dirty="0" err="1"/>
              <a:t>дипломній</a:t>
            </a:r>
            <a:r>
              <a:rPr lang="ru-RU" sz="3200" dirty="0"/>
              <a:t> </a:t>
            </a:r>
            <a:r>
              <a:rPr lang="ru-RU" sz="3200" dirty="0" err="1"/>
              <a:t>роботі</a:t>
            </a:r>
            <a:r>
              <a:rPr lang="ru-RU" sz="3200" dirty="0"/>
              <a:t> (CUS)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648" y="1174442"/>
                <a:ext cx="6782736" cy="3350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Оцінити товщину </a:t>
                </a:r>
                <a:r>
                  <a:rPr lang="uk-UA" dirty="0"/>
                  <a:t>туману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uk-UA" dirty="0" smtClean="0"/>
                  <a:t> на основі частотних фільтрів</a:t>
                </a:r>
                <a:endParaRPr lang="en-US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Оцінити </a:t>
                </a:r>
                <a:r>
                  <a:rPr lang="uk-UA" dirty="0"/>
                  <a:t>атмосферне світло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r>
                  <a:rPr lang="uk-UA" dirty="0" smtClean="0"/>
                  <a:t> на основі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uk-UA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Вирівняти яскравість</a:t>
                </a:r>
                <a:endParaRPr lang="uk-U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m:rPr>
                          <m:sty m:val="p"/>
                        </m:rPr>
                        <a:rPr lang="uk-UA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uk-UA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uk-UA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Вирівняти контраст для покращення кольорів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ru-U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U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</m:den>
                                  </m:f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ru-U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U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U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</a:rPr>
                                            <m:t>100+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+0.5</m:t>
                          </m:r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uk-UA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74442"/>
                <a:ext cx="6782736" cy="3350404"/>
              </a:xfrm>
              <a:prstGeom prst="rect">
                <a:avLst/>
              </a:prstGeom>
              <a:blipFill rotWithShape="0">
                <a:blip r:embed="rId3"/>
                <a:stretch>
                  <a:fillRect t="-1275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4" y="4704028"/>
            <a:ext cx="2664000" cy="1993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99" y="4669367"/>
            <a:ext cx="2664000" cy="1996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54" y="4672487"/>
            <a:ext cx="2664000" cy="199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0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8216" y="54317"/>
            <a:ext cx="5913631" cy="1358459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Метод з </a:t>
            </a:r>
            <a:r>
              <a:rPr lang="ru-RU" sz="2400" dirty="0" err="1"/>
              <a:t>використанням</a:t>
            </a:r>
            <a:r>
              <a:rPr lang="ru-RU" sz="2400" dirty="0"/>
              <a:t> </a:t>
            </a:r>
            <a:r>
              <a:rPr lang="ru-RU" sz="2400" dirty="0" err="1"/>
              <a:t>нейронної</a:t>
            </a:r>
            <a:r>
              <a:rPr lang="ru-RU" sz="2400" dirty="0"/>
              <a:t> </a:t>
            </a:r>
            <a:r>
              <a:rPr lang="ru-RU" sz="2400" dirty="0" err="1"/>
              <a:t>мережі</a:t>
            </a:r>
            <a:r>
              <a:rPr lang="ru-RU" sz="2400" dirty="0"/>
              <a:t> для </a:t>
            </a:r>
            <a:r>
              <a:rPr lang="ru-RU" sz="2400" dirty="0" err="1"/>
              <a:t>оцінки</a:t>
            </a:r>
            <a:r>
              <a:rPr lang="ru-RU" sz="2400" dirty="0"/>
              <a:t> </a:t>
            </a:r>
            <a:r>
              <a:rPr lang="ru-RU" sz="2400" dirty="0" err="1"/>
              <a:t>глибини</a:t>
            </a:r>
            <a:r>
              <a:rPr lang="ru-RU" sz="2400" dirty="0"/>
              <a:t> </a:t>
            </a:r>
            <a:r>
              <a:rPr lang="ru-RU" sz="2400" dirty="0" err="1"/>
              <a:t>сцени</a:t>
            </a:r>
            <a:r>
              <a:rPr lang="ru-RU" sz="2400" dirty="0"/>
              <a:t> (CUSD)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29858" y="1628800"/>
                <a:ext cx="5809643" cy="258532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Оцінити глибину сцени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Застосувати керований фільтр та отримати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Оцінити </a:t>
                </a:r>
                <a:r>
                  <a:rPr lang="uk-UA" dirty="0"/>
                  <a:t>атмосферне світло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Видалити </a:t>
                </a:r>
                <a:r>
                  <a:rPr lang="uk-UA" dirty="0" smtClean="0"/>
                  <a:t>туман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uk-UA" dirty="0" smtClean="0"/>
                  <a:t>Використовуючи класичне співвідношення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uk-UA" dirty="0" smtClean="0"/>
                  <a:t>Використовуючи попередній підхід</a:t>
                </a:r>
                <a:endParaRPr lang="en-US" dirty="0" smtClean="0"/>
              </a:p>
              <a:p>
                <a:pPr marL="1257300" lvl="2" indent="-342900">
                  <a:buFont typeface="+mj-lt"/>
                  <a:buAutoNum type="arabicPeriod"/>
                </a:pPr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858" y="1628800"/>
                <a:ext cx="5809643" cy="2585323"/>
              </a:xfrm>
              <a:prstGeom prst="rect">
                <a:avLst/>
              </a:prstGeom>
              <a:blipFill rotWithShape="0">
                <a:blip r:embed="rId3"/>
                <a:stretch>
                  <a:fillRect t="-1124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6" y="446195"/>
            <a:ext cx="2700000" cy="180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6" y="2341557"/>
            <a:ext cx="2700000" cy="2012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6" y="4445193"/>
            <a:ext cx="2844000" cy="2136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01" y="4454115"/>
            <a:ext cx="2844000" cy="2127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58" y="4454115"/>
            <a:ext cx="2844000" cy="2131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67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744759" cy="1516890"/>
          </a:xfrm>
        </p:spPr>
        <p:txBody>
          <a:bodyPr/>
          <a:lstStyle/>
          <a:p>
            <a:pPr marL="0" indent="0">
              <a:buNone/>
            </a:pPr>
            <a:r>
              <a:rPr lang="uk-UA" sz="4400" dirty="0" smtClean="0"/>
              <a:t>Методи розв’язку задачі  видалення пилу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3" y="2636912"/>
            <a:ext cx="8024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Метод </a:t>
            </a:r>
            <a:r>
              <a:rPr lang="uk-UA" dirty="0" err="1" smtClean="0"/>
              <a:t>трипорогових</a:t>
            </a:r>
            <a:r>
              <a:rPr lang="uk-UA" dirty="0" smtClean="0"/>
              <a:t> операторів інтенсифікації (</a:t>
            </a:r>
            <a:r>
              <a:rPr lang="en-US" dirty="0" smtClean="0"/>
              <a:t>TTFIO</a:t>
            </a:r>
            <a:r>
              <a:rPr lang="uk-UA" dirty="0" smtClean="0"/>
              <a:t>)</a:t>
            </a:r>
            <a:endParaRPr lang="en-US" dirty="0" smtClean="0"/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Метод </a:t>
            </a:r>
            <a:r>
              <a:rPr lang="uk-UA" dirty="0"/>
              <a:t>«</a:t>
            </a:r>
            <a:r>
              <a:rPr lang="en-US" dirty="0"/>
              <a:t>RGB response ratio constancy</a:t>
            </a:r>
            <a:r>
              <a:rPr lang="uk-UA" dirty="0"/>
              <a:t>» (</a:t>
            </a:r>
            <a:r>
              <a:rPr lang="en-US" dirty="0"/>
              <a:t>RGBRRC</a:t>
            </a:r>
            <a:r>
              <a:rPr lang="uk-UA" dirty="0" smtClean="0"/>
              <a:t>)</a:t>
            </a:r>
          </a:p>
          <a:p>
            <a:pPr marL="1257300" lvl="2" indent="-342900">
              <a:buFont typeface="+mj-lt"/>
              <a:buAutoNum type="arabicPeriod"/>
            </a:pPr>
            <a:r>
              <a:rPr lang="uk-UA" dirty="0"/>
              <a:t>П</a:t>
            </a:r>
            <a:r>
              <a:rPr lang="uk-UA" dirty="0" smtClean="0"/>
              <a:t>окращення </a:t>
            </a:r>
            <a:r>
              <a:rPr lang="uk-UA" dirty="0"/>
              <a:t>видимості для затуманених чи запилених сцен (</a:t>
            </a:r>
            <a:r>
              <a:rPr lang="en-US" dirty="0"/>
              <a:t>RTFR</a:t>
            </a:r>
            <a:r>
              <a:rPr lang="uk-UA" dirty="0"/>
              <a:t>)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24077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858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uk-UA" sz="3200" dirty="0">
                <a:effectLst/>
              </a:rPr>
              <a:t>Метод </a:t>
            </a:r>
            <a:r>
              <a:rPr lang="uk-UA" sz="3200" dirty="0" err="1">
                <a:effectLst/>
              </a:rPr>
              <a:t>трипорогових</a:t>
            </a:r>
            <a:r>
              <a:rPr lang="uk-UA" sz="3200" dirty="0">
                <a:effectLst/>
              </a:rPr>
              <a:t> операторів інтенсифікації (</a:t>
            </a:r>
            <a:r>
              <a:rPr lang="en-US" sz="3200" dirty="0">
                <a:effectLst/>
              </a:rPr>
              <a:t>TTFIO)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505" y="1169858"/>
                <a:ext cx="8888774" cy="2925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Визначити </a:t>
                </a:r>
                <a:r>
                  <a:rPr lang="uk-UA" dirty="0"/>
                  <a:t>значення параметра настройки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uk-UA">
                        <a:latin typeface="Cambria Math" panose="02040503050406030204" pitchFamily="18" charset="0"/>
                      </a:rPr>
                      <m:t>ζ</m:t>
                    </m:r>
                  </m:oMath>
                </a14:m>
                <a:r>
                  <a:rPr lang="uk-UA" dirty="0"/>
                  <a:t>, який використовується для управління точністю обробки кольорів вхідного зображення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Визначити порогові значення операторів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uk-UA" dirty="0" smtClean="0"/>
                  <a:t> - параметри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uk-UA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Знайти </a:t>
                </a:r>
                <a:r>
                  <a:rPr lang="uk-UA" dirty="0"/>
                  <a:t>функцію належності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uk-UA" dirty="0" smtClean="0"/>
                  <a:t>встановлює значення пікселя в </a:t>
                </a:r>
                <a:r>
                  <a:rPr lang="en-US" dirty="0" smtClean="0"/>
                  <a:t>[0;1])</a:t>
                </a:r>
                <a:endParaRPr lang="uk-UA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Визначити  </a:t>
                </a:r>
                <a:r>
                  <a:rPr lang="uk-UA" dirty="0"/>
                  <a:t>оператори  інтенсифікації для кожного </a:t>
                </a:r>
                <a:r>
                  <a:rPr lang="uk-UA" dirty="0" smtClean="0"/>
                  <a:t>каналу</a:t>
                </a:r>
                <a:endParaRPr lang="en-US" dirty="0" smtClean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U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U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U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U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1−2</m:t>
                            </m:r>
                            <m:sSup>
                              <m:sSup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U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ru-U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U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uk-UA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Застосувати процедуру настройки</a:t>
                </a: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ru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U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U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lang="ru-U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uk-U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uk-UA">
                            <a:latin typeface="Cambria Math" panose="02040503050406030204" pitchFamily="18" charset="0"/>
                          </a:rPr>
                          <m:t>ζ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uk-UA">
                        <a:latin typeface="Cambria Math" panose="02040503050406030204" pitchFamily="18" charset="0"/>
                      </a:rPr>
                      <m:t>ζ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1169858"/>
                <a:ext cx="8888774" cy="2925544"/>
              </a:xfrm>
              <a:prstGeom prst="rect">
                <a:avLst/>
              </a:prstGeom>
              <a:blipFill rotWithShape="0">
                <a:blip r:embed="rId3"/>
                <a:stretch>
                  <a:fillRect t="-1458" b="-2292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357530"/>
            <a:ext cx="3384376" cy="2383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365105"/>
            <a:ext cx="3348372" cy="23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7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858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uk-UA" sz="3200" dirty="0">
                <a:effectLst/>
              </a:rPr>
              <a:t>Метод «</a:t>
            </a:r>
            <a:r>
              <a:rPr lang="en-US" sz="3200" dirty="0">
                <a:effectLst/>
              </a:rPr>
              <a:t>RGB response ratio constancy» (RGBRRC)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39522" y="1929315"/>
                <a:ext cx="7292918" cy="1917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uk-UA" dirty="0" smtClean="0"/>
                  <a:t>Основна ідея - </a:t>
                </a:r>
                <a:r>
                  <a:rPr lang="uk-UA" dirty="0"/>
                  <a:t>корекцію інтенсивності </a:t>
                </a:r>
                <a:r>
                  <a:rPr lang="en-US" dirty="0"/>
                  <a:t>RGB </a:t>
                </a:r>
                <a:r>
                  <a:rPr lang="uk-UA" dirty="0" smtClean="0"/>
                  <a:t>каналів.</a:t>
                </a:r>
              </a:p>
              <a:p>
                <a:pPr lvl="1" algn="ctr"/>
                <a:endParaRPr lang="en-US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Застосувати процедуру сегментації зображення</a:t>
                </a:r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Для кожного сегмента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uk-UA" dirty="0" smtClean="0"/>
                  <a:t> застосувати співвідношення:</a:t>
                </a: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d>
                        <m:d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UA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спост</m:t>
                              </m:r>
                            </m:sub>
                            <m:sup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d>
                            <m:d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ru-U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ru-U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bSup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U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522" y="1929315"/>
                <a:ext cx="7292918" cy="1917128"/>
              </a:xfrm>
              <a:prstGeom prst="rect">
                <a:avLst/>
              </a:prstGeom>
              <a:blipFill rotWithShape="0">
                <a:blip r:embed="rId3"/>
                <a:stretch>
                  <a:fillRect t="-1905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7" y="4580704"/>
            <a:ext cx="2848247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572767"/>
            <a:ext cx="2846846" cy="2167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22" y="4577303"/>
            <a:ext cx="2874657" cy="2163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273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858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uk-UA" sz="4000" dirty="0">
                <a:effectLst/>
              </a:rPr>
              <a:t>Метод </a:t>
            </a:r>
            <a:r>
              <a:rPr lang="en-US" sz="4000" dirty="0"/>
              <a:t>RTFR</a:t>
            </a:r>
            <a:endParaRPr lang="en-US" sz="40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1520" y="1476908"/>
                <a:ext cx="4032327" cy="4445641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1"/>
                <a:endParaRPr lang="en-US" dirty="0" smtClean="0"/>
              </a:p>
              <a:p>
                <a:pPr lvl="1"/>
                <a:r>
                  <a:rPr lang="uk-UA" dirty="0" smtClean="0"/>
                  <a:t>Основна ідея – нормалізувати кольори на вхідному зображенні: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</m:sSubSup>
                      <m:d>
                        <m:d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sz="1200" dirty="0" smtClean="0"/>
              </a:p>
              <a:p>
                <a:pPr lvl="1"/>
                <a:endParaRPr lang="en-US" sz="1200" dirty="0"/>
              </a:p>
              <a:p>
                <a:pPr lvl="1"/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76908"/>
                <a:ext cx="4032327" cy="44456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78" y="1479634"/>
            <a:ext cx="216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38" y="3789040"/>
            <a:ext cx="216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10" y="1479634"/>
            <a:ext cx="216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10" y="3789040"/>
            <a:ext cx="216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0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3777" y="0"/>
            <a:ext cx="3920223" cy="432048"/>
          </a:xfrm>
        </p:spPr>
        <p:txBody>
          <a:bodyPr/>
          <a:lstStyle/>
          <a:p>
            <a:pPr marL="0" indent="0">
              <a:buNone/>
            </a:pPr>
            <a:r>
              <a:rPr lang="uk-UA" sz="2000" dirty="0" smtClean="0"/>
              <a:t>Програмна реалізація</a:t>
            </a:r>
            <a:endParaRPr lang="ru-RU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548680"/>
            <a:ext cx="8496945" cy="612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590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shade val="90000"/>
                <a:satMod val="160000"/>
                <a:lumMod val="100000"/>
              </a:schemeClr>
            </a:gs>
            <a:gs pos="60000">
              <a:schemeClr val="bg2">
                <a:tint val="95000"/>
                <a:shade val="100000"/>
                <a:satMod val="130000"/>
                <a:lumMod val="130000"/>
              </a:schemeClr>
            </a:gs>
            <a:gs pos="100000">
              <a:schemeClr val="bg2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1598" y="2464"/>
            <a:ext cx="6512511" cy="834248"/>
          </a:xfrm>
        </p:spPr>
        <p:txBody>
          <a:bodyPr/>
          <a:lstStyle/>
          <a:p>
            <a:pPr marL="0" indent="0">
              <a:buNone/>
            </a:pPr>
            <a:r>
              <a:rPr lang="uk-UA" sz="4000" dirty="0" smtClean="0"/>
              <a:t>Інтерфейс</a:t>
            </a:r>
            <a:endParaRPr lang="ru-RU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8956605" cy="5413965"/>
          </a:xfrm>
        </p:spPr>
      </p:pic>
    </p:spTree>
    <p:extLst>
      <p:ext uri="{BB962C8B-B14F-4D97-AF65-F5344CB8AC3E}">
        <p14:creationId xmlns:p14="http://schemas.microsoft.com/office/powerpoint/2010/main" val="28454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1" y="33559"/>
            <a:ext cx="8702294" cy="587129"/>
          </a:xfrm>
        </p:spPr>
        <p:txBody>
          <a:bodyPr/>
          <a:lstStyle/>
          <a:p>
            <a:pPr marL="0" indent="0">
              <a:buNone/>
            </a:pPr>
            <a:r>
              <a:rPr lang="uk-UA" sz="3200" dirty="0" smtClean="0"/>
              <a:t>Результати видалення туману</a:t>
            </a:r>
            <a:endParaRPr lang="ru-RU" sz="3200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4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04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33" y="1163870"/>
            <a:ext cx="2088000" cy="1809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63" y="1163871"/>
            <a:ext cx="2088000" cy="179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6" y="500357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03" y="500357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33" y="500357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31" y="500357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Заголовок 1"/>
          <p:cNvSpPr txBox="1">
            <a:spLocks/>
          </p:cNvSpPr>
          <p:nvPr/>
        </p:nvSpPr>
        <p:spPr>
          <a:xfrm>
            <a:off x="3097137" y="741649"/>
            <a:ext cx="664391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DCP</a:t>
            </a:r>
            <a:endParaRPr lang="ru-RU" sz="2000" dirty="0"/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279860" y="735191"/>
            <a:ext cx="718806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MCP</a:t>
            </a:r>
            <a:endParaRPr lang="ru-RU" sz="2000" dirty="0"/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776161" y="720364"/>
            <a:ext cx="2153032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1800" dirty="0" smtClean="0"/>
              <a:t>DCP&amp;CLAHE</a:t>
            </a:r>
            <a:endParaRPr lang="ru-RU" sz="1800" dirty="0"/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251521" y="807024"/>
            <a:ext cx="2040455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uk-UA" sz="1400" dirty="0" smtClean="0"/>
              <a:t>Вхідне зображення</a:t>
            </a:r>
            <a:endParaRPr lang="ru-RU" sz="14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6" y="3088593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03" y="3099768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33" y="3099768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63" y="310561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9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76864" cy="936104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Мета роботи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597018" y="2132856"/>
            <a:ext cx="62153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/>
              <a:t>Дослідження</a:t>
            </a:r>
            <a:r>
              <a:rPr lang="ru-RU" sz="2800" dirty="0"/>
              <a:t> </a:t>
            </a:r>
            <a:r>
              <a:rPr lang="ru-RU" sz="2800" dirty="0" err="1"/>
              <a:t>методів</a:t>
            </a:r>
            <a:r>
              <a:rPr lang="ru-RU" sz="2800" dirty="0"/>
              <a:t> </a:t>
            </a:r>
            <a:r>
              <a:rPr lang="ru-RU" sz="2800" dirty="0" err="1" smtClean="0"/>
              <a:t>видалення</a:t>
            </a:r>
            <a:r>
              <a:rPr lang="ru-RU" sz="2800" dirty="0" smtClean="0"/>
              <a:t>  туману, пилу </a:t>
            </a:r>
            <a:r>
              <a:rPr lang="ru-RU" sz="2800" dirty="0"/>
              <a:t>на </a:t>
            </a:r>
            <a:r>
              <a:rPr lang="ru-RU" sz="2800" dirty="0" err="1"/>
              <a:t>цифрових</a:t>
            </a:r>
            <a:r>
              <a:rPr lang="ru-RU" sz="2800" dirty="0"/>
              <a:t> </a:t>
            </a:r>
            <a:r>
              <a:rPr lang="ru-RU" sz="2800" dirty="0" err="1"/>
              <a:t>зображеннях</a:t>
            </a:r>
            <a:r>
              <a:rPr lang="ru-RU" sz="2800" dirty="0"/>
              <a:t> та </a:t>
            </a:r>
            <a:r>
              <a:rPr lang="ru-RU" sz="2800" dirty="0" err="1"/>
              <a:t>розробка</a:t>
            </a:r>
            <a:r>
              <a:rPr lang="ru-RU" sz="2800" dirty="0"/>
              <a:t> </a:t>
            </a:r>
            <a:r>
              <a:rPr lang="ru-RU" sz="2800" dirty="0" err="1"/>
              <a:t>програмного</a:t>
            </a:r>
            <a:r>
              <a:rPr lang="ru-RU" sz="2800" dirty="0"/>
              <a:t> </a:t>
            </a:r>
            <a:r>
              <a:rPr lang="ru-RU" sz="2800" dirty="0" err="1"/>
              <a:t>забезпечення</a:t>
            </a:r>
            <a:r>
              <a:rPr lang="ru-RU" sz="2800" dirty="0"/>
              <a:t> для </a:t>
            </a:r>
            <a:r>
              <a:rPr lang="ru-RU" sz="2800" dirty="0" err="1"/>
              <a:t>їх</a:t>
            </a:r>
            <a:r>
              <a:rPr lang="ru-RU" sz="2800" dirty="0"/>
              <a:t> </a:t>
            </a:r>
            <a:r>
              <a:rPr lang="ru-RU" sz="2800" dirty="0" err="1"/>
              <a:t>реалізації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24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1" y="33559"/>
            <a:ext cx="8702294" cy="587129"/>
          </a:xfrm>
        </p:spPr>
        <p:txBody>
          <a:bodyPr/>
          <a:lstStyle/>
          <a:p>
            <a:pPr marL="0" indent="0">
              <a:buNone/>
            </a:pPr>
            <a:r>
              <a:rPr lang="uk-UA" sz="3200" dirty="0" smtClean="0"/>
              <a:t>Результати видалення туману</a:t>
            </a:r>
            <a:endParaRPr lang="ru-RU" sz="3200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4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6" y="500357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Заголовок 1"/>
          <p:cNvSpPr txBox="1">
            <a:spLocks/>
          </p:cNvSpPr>
          <p:nvPr/>
        </p:nvSpPr>
        <p:spPr>
          <a:xfrm>
            <a:off x="3097137" y="741649"/>
            <a:ext cx="664391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DSP</a:t>
            </a:r>
            <a:endParaRPr lang="ru-RU" sz="2000" dirty="0"/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279860" y="735191"/>
            <a:ext cx="718806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CUS</a:t>
            </a:r>
            <a:endParaRPr lang="ru-RU" sz="2000" dirty="0"/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776161" y="720364"/>
            <a:ext cx="2153032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1800" dirty="0" smtClean="0"/>
              <a:t>CUSD</a:t>
            </a:r>
            <a:endParaRPr lang="ru-RU" sz="1800" dirty="0"/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251521" y="807024"/>
            <a:ext cx="2040455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uk-UA" sz="1400" dirty="0" smtClean="0"/>
              <a:t>Вхідне зображення</a:t>
            </a:r>
            <a:endParaRPr lang="ru-RU" sz="14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55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55" y="308184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04" y="5011003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6" y="308184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36" y="3057112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36" y="500357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36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193" y="3057112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26" y="4975765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7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09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1" y="33559"/>
            <a:ext cx="8702294" cy="587129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Час </a:t>
            </a:r>
            <a:r>
              <a:rPr lang="ru-RU" sz="3200" dirty="0" err="1"/>
              <a:t>видалення</a:t>
            </a:r>
            <a:r>
              <a:rPr lang="ru-RU" sz="3200" dirty="0"/>
              <a:t> туману в секундах</a:t>
            </a:r>
          </a:p>
        </p:txBody>
      </p:sp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1018653382"/>
              </p:ext>
            </p:extLst>
          </p:nvPr>
        </p:nvGraphicFramePr>
        <p:xfrm>
          <a:off x="251520" y="836713"/>
          <a:ext cx="8640959" cy="5904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421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70376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ru-RU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Метрики</a:t>
            </a:r>
            <a:endParaRPr lang="ru-RU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396834622"/>
              </p:ext>
            </p:extLst>
          </p:nvPr>
        </p:nvGraphicFramePr>
        <p:xfrm>
          <a:off x="0" y="703762"/>
          <a:ext cx="2987824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614979474"/>
              </p:ext>
            </p:extLst>
          </p:nvPr>
        </p:nvGraphicFramePr>
        <p:xfrm>
          <a:off x="2987824" y="703762"/>
          <a:ext cx="2952328" cy="6154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8444156"/>
              </p:ext>
            </p:extLst>
          </p:nvPr>
        </p:nvGraphicFramePr>
        <p:xfrm>
          <a:off x="5940152" y="703762"/>
          <a:ext cx="3203848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548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70376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ru-RU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Метрики</a:t>
            </a:r>
            <a:endParaRPr lang="ru-RU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557235708"/>
              </p:ext>
            </p:extLst>
          </p:nvPr>
        </p:nvGraphicFramePr>
        <p:xfrm>
          <a:off x="-1" y="703762"/>
          <a:ext cx="2952328" cy="6154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8444156"/>
              </p:ext>
            </p:extLst>
          </p:nvPr>
        </p:nvGraphicFramePr>
        <p:xfrm>
          <a:off x="5940152" y="703762"/>
          <a:ext cx="3203848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221160088"/>
              </p:ext>
            </p:extLst>
          </p:nvPr>
        </p:nvGraphicFramePr>
        <p:xfrm>
          <a:off x="2952327" y="703761"/>
          <a:ext cx="2987824" cy="6154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0088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251521" y="33559"/>
            <a:ext cx="8702294" cy="659137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uk-UA" sz="3200" dirty="0" smtClean="0"/>
              <a:t>Результати видалення пилу</a:t>
            </a:r>
            <a:endParaRPr lang="ru-RU" sz="3200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3" y="112474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14" y="113360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55" y="113360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096" y="112474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3" y="306896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55" y="3064529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50" y="3064529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37" y="3064529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3" y="5013176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55" y="5013176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45" y="5013176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37" y="5013176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Заголовок 1"/>
          <p:cNvSpPr txBox="1">
            <a:spLocks/>
          </p:cNvSpPr>
          <p:nvPr/>
        </p:nvSpPr>
        <p:spPr>
          <a:xfrm>
            <a:off x="2473215" y="741649"/>
            <a:ext cx="2061636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TTFIO</a:t>
            </a:r>
            <a:endParaRPr lang="ru-RU" sz="2000" dirty="0"/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4716089" y="735191"/>
            <a:ext cx="2060071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RGBRRC</a:t>
            </a:r>
            <a:endParaRPr lang="ru-RU" sz="2000" dirty="0"/>
          </a:p>
        </p:txBody>
      </p:sp>
      <p:sp>
        <p:nvSpPr>
          <p:cNvPr id="31" name="Заголовок 1"/>
          <p:cNvSpPr txBox="1">
            <a:spLocks/>
          </p:cNvSpPr>
          <p:nvPr/>
        </p:nvSpPr>
        <p:spPr>
          <a:xfrm>
            <a:off x="6957397" y="720364"/>
            <a:ext cx="2097840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1800" dirty="0" smtClean="0"/>
              <a:t>RTFR</a:t>
            </a:r>
            <a:endParaRPr lang="ru-RU" sz="1800" dirty="0"/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251521" y="807024"/>
            <a:ext cx="2040455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uk-UA" sz="1400" dirty="0" smtClean="0"/>
              <a:t>Вхідне зображення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348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1" y="33559"/>
            <a:ext cx="8702294" cy="587129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Час </a:t>
            </a:r>
            <a:r>
              <a:rPr lang="ru-RU" sz="3200" dirty="0" err="1"/>
              <a:t>видалення</a:t>
            </a:r>
            <a:r>
              <a:rPr lang="ru-RU" sz="3200" dirty="0"/>
              <a:t> </a:t>
            </a:r>
            <a:r>
              <a:rPr lang="ru-RU" sz="3200" dirty="0" smtClean="0"/>
              <a:t>пилу в </a:t>
            </a:r>
            <a:r>
              <a:rPr lang="ru-RU" sz="3200" dirty="0"/>
              <a:t>секундах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146985610"/>
              </p:ext>
            </p:extLst>
          </p:nvPr>
        </p:nvGraphicFramePr>
        <p:xfrm>
          <a:off x="179512" y="980728"/>
          <a:ext cx="8774303" cy="5760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400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70376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ru-RU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Метрики</a:t>
            </a:r>
            <a:endParaRPr lang="ru-RU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91872663"/>
              </p:ext>
            </p:extLst>
          </p:nvPr>
        </p:nvGraphicFramePr>
        <p:xfrm>
          <a:off x="1" y="713230"/>
          <a:ext cx="2987824" cy="6144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419230270"/>
              </p:ext>
            </p:extLst>
          </p:nvPr>
        </p:nvGraphicFramePr>
        <p:xfrm>
          <a:off x="2987825" y="703761"/>
          <a:ext cx="2952327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962803770"/>
              </p:ext>
            </p:extLst>
          </p:nvPr>
        </p:nvGraphicFramePr>
        <p:xfrm>
          <a:off x="5940151" y="703761"/>
          <a:ext cx="3203847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5725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70376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ru-RU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Метрики</a:t>
            </a:r>
            <a:endParaRPr lang="ru-RU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113574950"/>
              </p:ext>
            </p:extLst>
          </p:nvPr>
        </p:nvGraphicFramePr>
        <p:xfrm>
          <a:off x="0" y="717960"/>
          <a:ext cx="2952327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962803770"/>
              </p:ext>
            </p:extLst>
          </p:nvPr>
        </p:nvGraphicFramePr>
        <p:xfrm>
          <a:off x="5940151" y="703761"/>
          <a:ext cx="3203847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736596415"/>
              </p:ext>
            </p:extLst>
          </p:nvPr>
        </p:nvGraphicFramePr>
        <p:xfrm>
          <a:off x="2952326" y="717960"/>
          <a:ext cx="2987825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359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528735" cy="1143000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Висновок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475656" y="1700808"/>
            <a:ext cx="6400800" cy="3474720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uk-UA" sz="2400" dirty="0" smtClean="0"/>
              <a:t>Досліджено </a:t>
            </a:r>
            <a:r>
              <a:rPr lang="uk-UA" sz="2400" dirty="0"/>
              <a:t>поняття </a:t>
            </a:r>
            <a:r>
              <a:rPr lang="uk-UA" sz="2400" dirty="0" smtClean="0"/>
              <a:t>туману</a:t>
            </a:r>
            <a:r>
              <a:rPr lang="en-US" sz="2400" dirty="0" smtClean="0"/>
              <a:t> </a:t>
            </a:r>
            <a:r>
              <a:rPr lang="uk-UA" sz="2400" dirty="0" smtClean="0"/>
              <a:t>та пилу </a:t>
            </a:r>
            <a:r>
              <a:rPr lang="uk-UA" sz="2400" dirty="0"/>
              <a:t>на цифрових зображеннях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uk-UA" sz="2400" dirty="0" smtClean="0"/>
              <a:t>Досліджено </a:t>
            </a:r>
            <a:r>
              <a:rPr lang="uk-UA" sz="2400" dirty="0"/>
              <a:t>задачу видалення </a:t>
            </a:r>
            <a:r>
              <a:rPr lang="uk-UA" sz="2400" dirty="0" smtClean="0"/>
              <a:t>туману та пилу.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uk-UA" sz="2400" dirty="0" smtClean="0"/>
              <a:t>Визначено </a:t>
            </a:r>
            <a:r>
              <a:rPr lang="uk-UA" sz="2400" dirty="0"/>
              <a:t>методи розв’язання задачі.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uk-UA" sz="2400" dirty="0" smtClean="0"/>
              <a:t>Розроблено </a:t>
            </a:r>
            <a:r>
              <a:rPr lang="uk-UA" sz="2400" dirty="0"/>
              <a:t>програмну реалізацію визначених методів.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uk-UA" sz="2400" dirty="0" smtClean="0"/>
              <a:t>Розглянуто </a:t>
            </a:r>
            <a:r>
              <a:rPr lang="uk-UA" sz="2400" dirty="0"/>
              <a:t>тестові зображення та </a:t>
            </a:r>
            <a:r>
              <a:rPr lang="uk-UA" sz="2400" dirty="0" smtClean="0"/>
              <a:t>проаналізовано </a:t>
            </a:r>
            <a:r>
              <a:rPr lang="uk-UA" sz="2400" dirty="0"/>
              <a:t>результати видалення </a:t>
            </a:r>
            <a:r>
              <a:rPr lang="uk-UA" sz="2400" dirty="0" smtClean="0"/>
              <a:t>туману і пилу </a:t>
            </a:r>
            <a:r>
              <a:rPr lang="uk-UA" sz="2400" dirty="0"/>
              <a:t>на них.</a:t>
            </a:r>
            <a:endParaRPr lang="ru-RU" sz="2400" dirty="0"/>
          </a:p>
          <a:p>
            <a:pPr marL="502920" indent="-457200">
              <a:buFont typeface="+mj-lt"/>
              <a:buAutoNum type="arabicPeriod"/>
            </a:pPr>
            <a:endParaRPr lang="uk-UA" dirty="0" smtClean="0"/>
          </a:p>
          <a:p>
            <a:pPr marL="50292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692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3963" y="34482"/>
            <a:ext cx="8528735" cy="1143000"/>
          </a:xfrm>
        </p:spPr>
        <p:txBody>
          <a:bodyPr/>
          <a:lstStyle/>
          <a:p>
            <a:pPr marL="0" indent="0">
              <a:buNone/>
            </a:pPr>
            <a:r>
              <a:rPr lang="uk-UA" sz="4000" dirty="0" smtClean="0"/>
              <a:t>Участь в конференції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2018920"/>
            <a:ext cx="4824536" cy="33123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uk-UA" sz="1800" dirty="0"/>
              <a:t>ХI </a:t>
            </a:r>
            <a:r>
              <a:rPr lang="uk-UA" sz="1800" dirty="0" smtClean="0"/>
              <a:t>Міжнародна наукова конференція </a:t>
            </a:r>
            <a:r>
              <a:rPr lang="uk-UA" sz="1800" dirty="0"/>
              <a:t>студентів і молодих учених «Наука і освіта - 2016», </a:t>
            </a:r>
            <a:r>
              <a:rPr lang="uk-UA" sz="1800" dirty="0" smtClean="0"/>
              <a:t>присвячена </a:t>
            </a:r>
            <a:r>
              <a:rPr lang="uk-UA" sz="1800" dirty="0"/>
              <a:t>20-річчю ЕНУ ім. Л.Н. </a:t>
            </a:r>
            <a:r>
              <a:rPr lang="uk-UA" sz="1800" dirty="0" err="1" smtClean="0"/>
              <a:t>Гумільова</a:t>
            </a:r>
            <a:endParaRPr lang="uk-UA" sz="1800" dirty="0" smtClean="0"/>
          </a:p>
          <a:p>
            <a:pPr marL="0" lvl="0" indent="0">
              <a:buNone/>
            </a:pP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Тема:</a:t>
            </a:r>
            <a:endParaRPr lang="uk-UA" sz="1800" dirty="0"/>
          </a:p>
          <a:p>
            <a:pPr marL="45720" indent="0">
              <a:buNone/>
            </a:pPr>
            <a:r>
              <a:rPr lang="uk-UA" sz="1800" dirty="0" smtClean="0"/>
              <a:t>«</a:t>
            </a:r>
            <a:r>
              <a:rPr lang="ru-RU" sz="1800" dirty="0"/>
              <a:t>АВТОМАТИЗИРОВАННАЯ СИСТЕМА ОБНАРУЖЕНИЯ И УДАЛЕНИЯ ТЕНЕЙ </a:t>
            </a:r>
            <a:r>
              <a:rPr lang="ru-RU" sz="1800" dirty="0" smtClean="0"/>
              <a:t>В </a:t>
            </a:r>
            <a:r>
              <a:rPr lang="ru-RU" sz="1800" dirty="0"/>
              <a:t>ЦИФРОВЫХ </a:t>
            </a:r>
            <a:r>
              <a:rPr lang="ru-RU" sz="1800" dirty="0" smtClean="0"/>
              <a:t>ИЗОБРАЖЕНИЯХ</a:t>
            </a:r>
            <a:r>
              <a:rPr lang="ru-RU" sz="1800" b="1" dirty="0" smtClean="0"/>
              <a:t>»</a:t>
            </a:r>
            <a:endParaRPr lang="uk-UA" sz="1800" dirty="0" smtClean="0"/>
          </a:p>
          <a:p>
            <a:pPr marL="502920" indent="-457200">
              <a:buFont typeface="+mj-lt"/>
              <a:buAutoNum type="arabicPeriod"/>
            </a:pPr>
            <a:endParaRPr lang="ru-RU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559" y="2060848"/>
            <a:ext cx="3681722" cy="46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3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76864" cy="936104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Область застосування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988840"/>
            <a:ext cx="6408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/>
              <a:t>Покращення якості цифрових зображень застосовується при попередній обробці </a:t>
            </a:r>
            <a:r>
              <a:rPr lang="uk-UA" sz="2000" dirty="0"/>
              <a:t>в </a:t>
            </a:r>
            <a:r>
              <a:rPr lang="uk-UA" sz="2000" dirty="0" smtClean="0"/>
              <a:t>багатьох додатках </a:t>
            </a:r>
            <a:r>
              <a:rPr lang="uk-UA" sz="2000" dirty="0"/>
              <a:t>комп'ютерного </a:t>
            </a:r>
            <a:r>
              <a:rPr lang="uk-UA" sz="2000" dirty="0" smtClean="0"/>
              <a:t>зору, таких як:</a:t>
            </a:r>
          </a:p>
          <a:p>
            <a:endParaRPr lang="uk-UA" sz="2000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uk-UA" sz="20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 smtClean="0"/>
              <a:t>Відеоспостереження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/>
              <a:t>Розпізнавання </a:t>
            </a:r>
            <a:r>
              <a:rPr lang="uk-UA" sz="2000" dirty="0" smtClean="0"/>
              <a:t>осіб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 smtClean="0"/>
              <a:t>Виявлення об’єктів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 smtClean="0"/>
              <a:t>Стеження за об’єктами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 smtClean="0"/>
              <a:t>Сегментація зображень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 smtClean="0"/>
              <a:t>Інтерпретація сцен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754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784976" cy="764704"/>
          </a:xfrm>
        </p:spPr>
        <p:txBody>
          <a:bodyPr/>
          <a:lstStyle/>
          <a:p>
            <a:pPr marL="0" indent="0" algn="l">
              <a:buNone/>
            </a:pPr>
            <a:r>
              <a:rPr lang="uk-UA" sz="3600" dirty="0" smtClean="0"/>
              <a:t>Тези на науково-практичному форумі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2311" y="1475656"/>
            <a:ext cx="4608512" cy="33123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uk-UA" sz="1800" dirty="0" smtClean="0"/>
              <a:t>«</a:t>
            </a:r>
            <a:r>
              <a:rPr lang="uk-UA" sz="1800" dirty="0"/>
              <a:t>Наука </a:t>
            </a:r>
            <a:r>
              <a:rPr lang="uk-UA" sz="1800" dirty="0" smtClean="0"/>
              <a:t>і бізнес»</a:t>
            </a:r>
          </a:p>
          <a:p>
            <a:pPr marL="0" lvl="0" indent="0">
              <a:buNone/>
            </a:pP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Тема:</a:t>
            </a:r>
            <a:endParaRPr lang="uk-UA" sz="1800" dirty="0"/>
          </a:p>
          <a:p>
            <a:pPr marL="45720" indent="0">
              <a:buNone/>
            </a:pPr>
            <a:r>
              <a:rPr lang="uk-UA" sz="1800" dirty="0" smtClean="0"/>
              <a:t>«</a:t>
            </a:r>
            <a:r>
              <a:rPr lang="ru-RU" sz="1800" dirty="0"/>
              <a:t>ЗАДАЧА АВТОМАТИЧНОГО ВИДАЛЕННЯ ТІНЕЙ </a:t>
            </a:r>
            <a:r>
              <a:rPr lang="ru-RU" sz="1800" dirty="0" smtClean="0"/>
              <a:t>З </a:t>
            </a:r>
            <a:r>
              <a:rPr lang="ru-RU" sz="1800" dirty="0"/>
              <a:t>ЦИФРОВИХ </a:t>
            </a:r>
            <a:r>
              <a:rPr lang="ru-RU" sz="1800" dirty="0" smtClean="0"/>
              <a:t>ЗОБРАЖЕНЬ</a:t>
            </a:r>
            <a:r>
              <a:rPr lang="ru-RU" sz="1800" b="1" dirty="0" smtClean="0"/>
              <a:t>»</a:t>
            </a:r>
            <a:endParaRPr lang="uk-UA" sz="1800" dirty="0" smtClean="0"/>
          </a:p>
          <a:p>
            <a:pPr marL="45720" indent="0">
              <a:buNone/>
            </a:pPr>
            <a:endParaRPr lang="ru-R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75656"/>
            <a:ext cx="3995458" cy="5265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72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528735" cy="764704"/>
          </a:xfrm>
        </p:spPr>
        <p:txBody>
          <a:bodyPr/>
          <a:lstStyle/>
          <a:p>
            <a:pPr marL="0" indent="0" algn="l">
              <a:buNone/>
            </a:pPr>
            <a:r>
              <a:rPr lang="uk-UA" sz="3600" dirty="0" smtClean="0"/>
              <a:t>Стаття в науковому журналі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96956" y="1475860"/>
            <a:ext cx="4608512" cy="33123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sz="1800" dirty="0" err="1"/>
              <a:t>Запорізький</a:t>
            </a:r>
            <a:r>
              <a:rPr lang="ru-RU" sz="1800" dirty="0"/>
              <a:t> </a:t>
            </a:r>
            <a:r>
              <a:rPr lang="ru-RU" sz="1800" dirty="0" err="1"/>
              <a:t>національний</a:t>
            </a:r>
            <a:r>
              <a:rPr lang="ru-RU" sz="1800" dirty="0"/>
              <a:t> </a:t>
            </a:r>
            <a:r>
              <a:rPr lang="ru-RU" sz="1800" dirty="0" err="1"/>
              <a:t>технічний</a:t>
            </a:r>
            <a:r>
              <a:rPr lang="ru-RU" sz="1800" dirty="0"/>
              <a:t> </a:t>
            </a:r>
            <a:r>
              <a:rPr lang="ru-RU" sz="1800" dirty="0" err="1"/>
              <a:t>університет</a:t>
            </a: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«Радіоелектроніка, інформатика, управління»</a:t>
            </a:r>
          </a:p>
          <a:p>
            <a:pPr marL="0" lvl="0" indent="0">
              <a:buNone/>
            </a:pP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Тема:</a:t>
            </a:r>
            <a:endParaRPr lang="uk-UA" sz="1800" dirty="0"/>
          </a:p>
          <a:p>
            <a:pPr marL="45720" indent="0">
              <a:buNone/>
            </a:pPr>
            <a:r>
              <a:rPr lang="uk-UA" sz="1800" dirty="0" smtClean="0"/>
              <a:t>«</a:t>
            </a:r>
            <a:r>
              <a:rPr lang="ru-RU" sz="1800" dirty="0"/>
              <a:t>КОМП’ЮТЕРНА СИСТЕМА ЛОКАЛІЗАЦІЇ ТА ВИДАЛЕННЯ </a:t>
            </a:r>
            <a:r>
              <a:rPr lang="ru-RU" sz="1800" dirty="0" smtClean="0"/>
              <a:t>ТІНЕЙ У </a:t>
            </a:r>
            <a:r>
              <a:rPr lang="ru-RU" sz="1800" dirty="0"/>
              <a:t>ЦИФРОВИХ </a:t>
            </a:r>
            <a:r>
              <a:rPr lang="ru-RU" sz="1800" dirty="0" smtClean="0"/>
              <a:t>ЗОБРАЖЕННЯХ</a:t>
            </a:r>
            <a:r>
              <a:rPr lang="ru-RU" sz="1800" b="1" dirty="0" smtClean="0"/>
              <a:t>»</a:t>
            </a:r>
            <a:endParaRPr lang="uk-UA" sz="1800" dirty="0" smtClean="0"/>
          </a:p>
          <a:p>
            <a:pPr marL="502920" indent="-457200">
              <a:buFont typeface="+mj-lt"/>
              <a:buAutoNum type="arabicPeriod"/>
            </a:pPr>
            <a:endParaRPr lang="ru-RU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84785"/>
            <a:ext cx="3997080" cy="5229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2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784976" cy="764704"/>
          </a:xfrm>
        </p:spPr>
        <p:txBody>
          <a:bodyPr/>
          <a:lstStyle/>
          <a:p>
            <a:pPr marL="0" indent="0" algn="l">
              <a:buNone/>
            </a:pPr>
            <a:r>
              <a:rPr lang="uk-UA" sz="3600" dirty="0" smtClean="0"/>
              <a:t>Участь в конкурсі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2311" y="1475656"/>
            <a:ext cx="4608512" cy="33123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800" dirty="0" smtClean="0"/>
              <a:t>II </a:t>
            </a:r>
            <a:r>
              <a:rPr lang="uk-UA" sz="1800" dirty="0" smtClean="0"/>
              <a:t>тур Всеукраїнського конкурсу студентських наукових робіт з «Інформаційних технологій»</a:t>
            </a:r>
          </a:p>
          <a:p>
            <a:pPr marL="0" lvl="0" indent="0">
              <a:buNone/>
            </a:pP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Тема:</a:t>
            </a:r>
            <a:endParaRPr lang="uk-UA" sz="1800" dirty="0"/>
          </a:p>
          <a:p>
            <a:pPr marL="45720" indent="0">
              <a:buNone/>
            </a:pPr>
            <a:r>
              <a:rPr lang="uk-UA" sz="1800" dirty="0" smtClean="0"/>
              <a:t>«</a:t>
            </a:r>
            <a:r>
              <a:rPr lang="ru-RU" sz="1800" dirty="0"/>
              <a:t>КОМП'ЮТЕРНА СИСТЕМА АВТОМАТИЧНОГО ВИДАЛЕННЯ ТІНЕЙ ТА ТУМАНУ З ЦИФРОВИХ ЗОБРАЖЕНЬ</a:t>
            </a:r>
            <a:r>
              <a:rPr lang="ru-RU" sz="1800" b="1" dirty="0" smtClean="0"/>
              <a:t>»</a:t>
            </a:r>
            <a:endParaRPr lang="uk-UA" sz="1800" dirty="0" smtClean="0"/>
          </a:p>
          <a:p>
            <a:pPr marL="45720" indent="0">
              <a:buNone/>
            </a:pP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75656"/>
            <a:ext cx="3995458" cy="5265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25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528735" cy="764704"/>
          </a:xfrm>
        </p:spPr>
        <p:txBody>
          <a:bodyPr/>
          <a:lstStyle/>
          <a:p>
            <a:pPr marL="0" indent="0" algn="l">
              <a:buNone/>
            </a:pPr>
            <a:r>
              <a:rPr lang="uk-UA" sz="3600" dirty="0" smtClean="0"/>
              <a:t>Тези на конференції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2311" y="1475656"/>
            <a:ext cx="4608512" cy="33123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uk-UA" sz="1800" dirty="0" smtClean="0"/>
              <a:t>«Математичне </a:t>
            </a:r>
            <a:r>
              <a:rPr lang="uk-UA" sz="1800" dirty="0"/>
              <a:t>т</a:t>
            </a:r>
            <a:r>
              <a:rPr lang="uk-UA" sz="1800" dirty="0" smtClean="0"/>
              <a:t>а програмне забезпечення інтелектуальних систем (</a:t>
            </a:r>
            <a:r>
              <a:rPr lang="en-US" sz="1800" dirty="0" smtClean="0"/>
              <a:t>MPZIS-2017</a:t>
            </a:r>
            <a:r>
              <a:rPr lang="uk-UA" sz="1800" dirty="0" smtClean="0"/>
              <a:t>)»</a:t>
            </a:r>
          </a:p>
          <a:p>
            <a:pPr marL="0" lvl="0" indent="0">
              <a:buNone/>
            </a:pP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Тема:</a:t>
            </a:r>
            <a:endParaRPr lang="uk-UA" sz="1800" dirty="0"/>
          </a:p>
          <a:p>
            <a:pPr marL="45720" indent="0">
              <a:buNone/>
            </a:pPr>
            <a:r>
              <a:rPr lang="uk-UA" sz="1800" dirty="0" smtClean="0"/>
              <a:t>«</a:t>
            </a:r>
            <a:r>
              <a:rPr lang="ru-RU" sz="1800" dirty="0" smtClean="0"/>
              <a:t>КОМП’ЮТЕРНА СИСТЕМА ВИДАЛЕННЯ ТУМАНУ В ЦИФРОВИХ ЗОБРАЖЕННЯХ</a:t>
            </a:r>
            <a:r>
              <a:rPr lang="ru-RU" sz="1800" b="1" dirty="0" smtClean="0"/>
              <a:t>»</a:t>
            </a:r>
            <a:endParaRPr lang="uk-UA" sz="1800" dirty="0" smtClean="0"/>
          </a:p>
          <a:p>
            <a:pPr marL="502920" indent="-457200">
              <a:buFont typeface="+mj-lt"/>
              <a:buAutoNum type="arabicPeriod"/>
            </a:pP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75656"/>
            <a:ext cx="3997080" cy="5265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00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528735" cy="764704"/>
          </a:xfrm>
        </p:spPr>
        <p:txBody>
          <a:bodyPr/>
          <a:lstStyle/>
          <a:p>
            <a:pPr marL="0" indent="0" algn="l">
              <a:buNone/>
            </a:pPr>
            <a:r>
              <a:rPr lang="uk-UA" sz="3600" dirty="0" smtClean="0"/>
              <a:t>Публікації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45638" y="1340768"/>
            <a:ext cx="8528735" cy="4608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buFont typeface="+mj-lt"/>
              <a:buAutoNum type="arabicPeriod"/>
            </a:pPr>
            <a:r>
              <a:rPr lang="uk-UA" sz="1800" dirty="0" smtClean="0"/>
              <a:t>Стаття </a:t>
            </a:r>
            <a:r>
              <a:rPr lang="uk-UA" sz="1800" dirty="0" smtClean="0"/>
              <a:t>в науковому журналі </a:t>
            </a:r>
            <a:r>
              <a:rPr lang="uk-UA" sz="1800" dirty="0"/>
              <a:t>«Радіоелектроніка, інформатика, управління</a:t>
            </a:r>
            <a:r>
              <a:rPr lang="uk-UA" sz="1800" dirty="0" smtClean="0"/>
              <a:t>». Тема: «</a:t>
            </a:r>
            <a:r>
              <a:rPr lang="ru-RU" sz="1800" dirty="0" smtClean="0"/>
              <a:t>КОМП’ЮТЕРНА СИСТЕМА ЛОКАЛІЗАЦІЇ ТА ВИДАЛЕННЯ ТІНЕЙ У ЦИФРОВИХ ЗОБРАЖЕННЯХ</a:t>
            </a:r>
            <a:r>
              <a:rPr lang="ru-RU" sz="1800" b="1" dirty="0" smtClean="0"/>
              <a:t>»</a:t>
            </a:r>
            <a:endParaRPr lang="ru-RU" sz="1800" b="1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800" dirty="0"/>
              <a:t>II </a:t>
            </a:r>
            <a:r>
              <a:rPr lang="uk-UA" sz="1800" dirty="0"/>
              <a:t>тур Всеукраїнського конкурсу студентських наукових робіт з «Інформаційних </a:t>
            </a:r>
            <a:r>
              <a:rPr lang="uk-UA" sz="1800" dirty="0" smtClean="0"/>
              <a:t>технологій». Тема: «</a:t>
            </a:r>
            <a:r>
              <a:rPr lang="ru-RU" sz="1800" dirty="0"/>
              <a:t>КОМП'ЮТЕРНА СИСТЕМА АВТОМАТИЧНОГО ВИДАЛЕННЯ ТІНЕЙ ТА ТУМАНУ З ЦИФРОВИХ ЗОБРАЖЕНЬ</a:t>
            </a:r>
            <a:r>
              <a:rPr lang="ru-RU" sz="1800" b="1" dirty="0" smtClean="0"/>
              <a:t>»</a:t>
            </a:r>
          </a:p>
          <a:p>
            <a:pPr marL="342900" lvl="0" indent="-342900">
              <a:buFont typeface="+mj-lt"/>
              <a:buAutoNum type="arabicPeriod"/>
            </a:pPr>
            <a:r>
              <a:rPr lang="uk-UA" sz="1800" dirty="0"/>
              <a:t>Тези на конференції «Математичне та програмне забезпечення інтелектуальних систем (</a:t>
            </a:r>
            <a:r>
              <a:rPr lang="en-US" sz="1800" dirty="0"/>
              <a:t>MPZIS-2017</a:t>
            </a:r>
            <a:r>
              <a:rPr lang="uk-UA" sz="1800" dirty="0"/>
              <a:t>)». Тема: «</a:t>
            </a:r>
            <a:r>
              <a:rPr lang="ru-RU" sz="1800" dirty="0"/>
              <a:t>КОМП’ЮТЕРНА СИСТЕМА ВИДАЛЕННЯ ТУМАНУ В ЦИФРОВИХ ЗОБРАЖЕННЯХ</a:t>
            </a:r>
            <a:r>
              <a:rPr lang="ru-RU" sz="1800" b="1" dirty="0"/>
              <a:t>»</a:t>
            </a:r>
            <a:endParaRPr lang="uk-UA" sz="1800" dirty="0"/>
          </a:p>
          <a:p>
            <a:pPr marL="502920" indent="-457200">
              <a:buFont typeface="+mj-lt"/>
              <a:buAutoNum type="arabicPeriod"/>
            </a:pPr>
            <a:endParaRPr lang="ru-RU" sz="1800" dirty="0"/>
          </a:p>
          <a:p>
            <a:pPr marL="342900" indent="-342900">
              <a:buFont typeface="+mj-lt"/>
              <a:buAutoNum type="arabicPeriod"/>
            </a:pPr>
            <a:endParaRPr lang="uk-UA" sz="1800" dirty="0"/>
          </a:p>
          <a:p>
            <a:pPr marL="502920" indent="-457200">
              <a:buFont typeface="+mj-lt"/>
              <a:buAutoNum type="arabicPeriod"/>
            </a:pPr>
            <a:endParaRPr lang="ru-RU" sz="18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427984" y="1844824"/>
            <a:ext cx="4608512" cy="331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Georgia" pitchFamily="18" charset="0"/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785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780928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Дякую за увагу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14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76864" cy="936104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Постановка задачі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599268" y="2060848"/>
            <a:ext cx="66451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uk-UA" sz="2000" dirty="0" smtClean="0"/>
              <a:t>Дослідити </a:t>
            </a:r>
            <a:r>
              <a:rPr lang="uk-UA" sz="2000" dirty="0"/>
              <a:t>поняття </a:t>
            </a:r>
            <a:r>
              <a:rPr lang="uk-UA" sz="2000" dirty="0" smtClean="0"/>
              <a:t>туману та пилу </a:t>
            </a:r>
            <a:r>
              <a:rPr lang="uk-UA" sz="2000" dirty="0"/>
              <a:t>на цифрових зображеннях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uk-UA" sz="2000" dirty="0"/>
              <a:t>Дослідити задачу видалення </a:t>
            </a:r>
            <a:r>
              <a:rPr lang="uk-UA" sz="2000" dirty="0" smtClean="0"/>
              <a:t>туману та пилу.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uk-UA" sz="2000" dirty="0"/>
              <a:t>Визначити методи </a:t>
            </a:r>
            <a:r>
              <a:rPr lang="uk-UA" sz="2000" dirty="0" smtClean="0"/>
              <a:t>розв’язання задачі.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uk-UA" sz="2000" dirty="0"/>
              <a:t>Розробити програмну реалізацію визначених методів.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uk-UA" sz="2000" dirty="0" smtClean="0"/>
              <a:t>Розглянути </a:t>
            </a:r>
            <a:r>
              <a:rPr lang="uk-UA" sz="2000" dirty="0"/>
              <a:t>тестові зображення та проаналізувати результати видалення </a:t>
            </a:r>
            <a:r>
              <a:rPr lang="uk-UA" sz="2000" dirty="0" smtClean="0"/>
              <a:t>туману  і пилу на </a:t>
            </a:r>
            <a:r>
              <a:rPr lang="uk-UA" sz="2000" dirty="0"/>
              <a:t>них</a:t>
            </a:r>
            <a:r>
              <a:rPr lang="uk-UA" sz="2000" dirty="0" smtClean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53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8064896" cy="936104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Поняття туману</a:t>
            </a:r>
            <a:r>
              <a:rPr lang="en-US" dirty="0" smtClean="0"/>
              <a:t> </a:t>
            </a:r>
            <a:r>
              <a:rPr lang="uk-UA" dirty="0" smtClean="0"/>
              <a:t>і пилу</a:t>
            </a:r>
            <a:endParaRPr lang="ru-R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79" y="5411817"/>
            <a:ext cx="5080568" cy="144914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4" y="3817454"/>
            <a:ext cx="8400818" cy="1562110"/>
          </a:xfrm>
        </p:spPr>
      </p:pic>
      <p:sp>
        <p:nvSpPr>
          <p:cNvPr id="4" name="Rectangle 3"/>
          <p:cNvSpPr/>
          <p:nvPr/>
        </p:nvSpPr>
        <p:spPr>
          <a:xfrm>
            <a:off x="419654" y="1135730"/>
            <a:ext cx="3770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Туман </a:t>
            </a:r>
            <a:r>
              <a:rPr lang="en-US" dirty="0"/>
              <a:t>– </a:t>
            </a:r>
            <a:r>
              <a:rPr lang="uk-UA" dirty="0"/>
              <a:t>атмосферне явище, що викликається крихітними краплями води, присутніми в повітрі.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654" y="2613058"/>
            <a:ext cx="36263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0 - 50 м. – дуже сильний туман</a:t>
            </a:r>
          </a:p>
          <a:p>
            <a:r>
              <a:rPr lang="uk-UA" dirty="0" smtClean="0"/>
              <a:t>50 – 200 м. – сильний туман</a:t>
            </a:r>
          </a:p>
          <a:p>
            <a:r>
              <a:rPr lang="uk-UA" dirty="0" smtClean="0"/>
              <a:t>200 – 1000 м. – авіаційний туман</a:t>
            </a:r>
          </a:p>
          <a:p>
            <a:r>
              <a:rPr lang="uk-UA" dirty="0" smtClean="0"/>
              <a:t>1000 – 10000 м. - димка</a:t>
            </a:r>
            <a:endParaRPr lang="ru-UA" dirty="0"/>
          </a:p>
        </p:txBody>
      </p:sp>
      <p:sp>
        <p:nvSpPr>
          <p:cNvPr id="6" name="Rectangle 5"/>
          <p:cNvSpPr/>
          <p:nvPr/>
        </p:nvSpPr>
        <p:spPr>
          <a:xfrm>
            <a:off x="4567340" y="1140999"/>
            <a:ext cx="4248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Пил (курна погода, пилова імла) – атмосферне явище, що супроводжується суцільним помутнінням атмосфери за рахунок наявності пилу та частинок ґрунту.</a:t>
            </a:r>
            <a:endParaRPr lang="ru-UA" dirty="0"/>
          </a:p>
        </p:txBody>
      </p:sp>
      <p:sp>
        <p:nvSpPr>
          <p:cNvPr id="7" name="Rectangle 6"/>
          <p:cNvSpPr/>
          <p:nvPr/>
        </p:nvSpPr>
        <p:spPr>
          <a:xfrm>
            <a:off x="4567340" y="2608816"/>
            <a:ext cx="4362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До 1 км. – пилова буря</a:t>
            </a:r>
          </a:p>
          <a:p>
            <a:r>
              <a:rPr lang="uk-UA" dirty="0" smtClean="0"/>
              <a:t>1 – 4 км. – низовий пил (піщана </a:t>
            </a:r>
            <a:r>
              <a:rPr lang="uk-UA" dirty="0" err="1" smtClean="0"/>
              <a:t>метіль</a:t>
            </a:r>
            <a:r>
              <a:rPr lang="uk-UA" dirty="0" smtClean="0"/>
              <a:t>)</a:t>
            </a:r>
          </a:p>
          <a:p>
            <a:r>
              <a:rPr lang="uk-UA" dirty="0" smtClean="0"/>
              <a:t>1 – 9 км. – пилова імла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61797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744759" cy="1516890"/>
          </a:xfrm>
        </p:spPr>
        <p:txBody>
          <a:bodyPr/>
          <a:lstStyle/>
          <a:p>
            <a:pPr marL="0" indent="0">
              <a:buNone/>
            </a:pPr>
            <a:r>
              <a:rPr lang="uk-UA" sz="4400" dirty="0" smtClean="0"/>
              <a:t>Методи розв’язку задачі  видалення туману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3" y="2636912"/>
            <a:ext cx="8024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Темного каналу</a:t>
            </a:r>
            <a:r>
              <a:rPr lang="en-US" dirty="0" smtClean="0"/>
              <a:t> (DCP)</a:t>
            </a:r>
            <a:endParaRPr lang="uk-UA" dirty="0" smtClean="0"/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Медіанного каналу</a:t>
            </a:r>
            <a:r>
              <a:rPr lang="en-US" dirty="0" smtClean="0"/>
              <a:t> (MCP)</a:t>
            </a:r>
            <a:endParaRPr lang="uk-UA" dirty="0" smtClean="0"/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Темний канал та </a:t>
            </a:r>
            <a:r>
              <a:rPr lang="uk-UA" dirty="0" err="1" smtClean="0"/>
              <a:t>еквалізація</a:t>
            </a:r>
            <a:r>
              <a:rPr lang="uk-UA" dirty="0" smtClean="0"/>
              <a:t> гістограми (</a:t>
            </a:r>
            <a:r>
              <a:rPr lang="en-US" dirty="0" smtClean="0"/>
              <a:t>DCP&amp;CLAHE</a:t>
            </a:r>
            <a:r>
              <a:rPr lang="uk-UA" dirty="0" smtClean="0"/>
              <a:t>)</a:t>
            </a:r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Швидке видалення туману на </a:t>
            </a:r>
            <a:r>
              <a:rPr lang="uk-UA" dirty="0"/>
              <a:t>цифрових сигнальних процесорах</a:t>
            </a:r>
            <a:r>
              <a:rPr lang="uk-UA" dirty="0" smtClean="0"/>
              <a:t> (</a:t>
            </a:r>
            <a:r>
              <a:rPr lang="en-US" dirty="0" smtClean="0"/>
              <a:t>DSP)</a:t>
            </a:r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Метод </a:t>
            </a:r>
            <a:r>
              <a:rPr lang="uk-UA" dirty="0"/>
              <a:t>запропонований в дипломній роботі </a:t>
            </a:r>
            <a:r>
              <a:rPr lang="en-US" dirty="0" smtClean="0"/>
              <a:t>(CUS)</a:t>
            </a:r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Метод </a:t>
            </a:r>
            <a:r>
              <a:rPr lang="uk-UA" dirty="0"/>
              <a:t>з використанням нейронної мережі для оцінки глибини сцени (</a:t>
            </a:r>
            <a:r>
              <a:rPr lang="en-US" dirty="0"/>
              <a:t>CUSD</a:t>
            </a:r>
            <a:r>
              <a:rPr lang="uk-UA" dirty="0"/>
              <a:t>)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269145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uk-UA" sz="4000" dirty="0" smtClean="0"/>
              <a:t>Метод темного каналу</a:t>
            </a:r>
            <a:r>
              <a:rPr lang="en-US" sz="4000" dirty="0" smtClean="0"/>
              <a:t> (DCP)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648" y="1531303"/>
                <a:ext cx="6782736" cy="289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Знайти </a:t>
                </a:r>
                <a:r>
                  <a:rPr lang="uk-UA" dirty="0"/>
                  <a:t>темний канал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Оцінити атмосферне світло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Оцінити товщину туману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Видалити туман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uk-UA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uk-UA">
                              <a:latin typeface="Cambria Math"/>
                            </a:rPr>
                            <m:t>max</m:t>
                          </m:r>
                          <m:r>
                            <a:rPr lang="uk-UA" i="1">
                              <a:latin typeface="Cambria Math"/>
                            </a:rPr>
                            <m:t>(</m:t>
                          </m:r>
                          <m:r>
                            <a:rPr lang="uk-UA" i="1">
                              <a:latin typeface="Cambria Math"/>
                            </a:rPr>
                            <m:t>𝑡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uk-UA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uk-UA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uk-UA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uk-UA" i="1">
                          <a:latin typeface="Cambria Math"/>
                        </a:rPr>
                        <m:t>+</m:t>
                      </m:r>
                      <m:r>
                        <a:rPr lang="uk-UA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  <a:p>
                <a:pPr lvl="2"/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 err="1"/>
                  <a:t>вихідне</a:t>
                </a:r>
                <a:r>
                  <a:rPr lang="ru-RU" dirty="0"/>
                  <a:t> </a:t>
                </a:r>
                <a:r>
                  <a:rPr lang="uk-UA" dirty="0"/>
                  <a:t>зображення</a:t>
                </a:r>
                <a:endParaRPr lang="ru-RU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- </a:t>
                </a:r>
                <a:r>
                  <a:rPr lang="ru-RU" dirty="0" err="1"/>
                  <a:t>вх</a:t>
                </a:r>
                <a:r>
                  <a:rPr lang="uk-UA" dirty="0" err="1"/>
                  <a:t>ідне</a:t>
                </a:r>
                <a:r>
                  <a:rPr lang="uk-UA" dirty="0"/>
                  <a:t> зображення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uk-UA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- </a:t>
                </a:r>
                <a:r>
                  <a:rPr lang="ru-RU" dirty="0" err="1"/>
                  <a:t>нижня</a:t>
                </a:r>
                <a:r>
                  <a:rPr lang="ru-RU" dirty="0"/>
                  <a:t> межа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(за </a:t>
                </a:r>
                <a:r>
                  <a:rPr lang="ru-RU" dirty="0" err="1"/>
                  <a:t>замовчуванням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uk-UA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uk-UA" i="1">
                        <a:latin typeface="Cambria Math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pPr lvl="2"/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531303"/>
                <a:ext cx="6782736" cy="2895023"/>
              </a:xfrm>
              <a:prstGeom prst="rect">
                <a:avLst/>
              </a:prstGeom>
              <a:blipFill rotWithShape="0">
                <a:blip r:embed="rId3"/>
                <a:stretch>
                  <a:fillRect t="-1263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5" y="4426326"/>
            <a:ext cx="2147689" cy="2122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66" y="4421392"/>
            <a:ext cx="2147689" cy="21217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64" y="4426325"/>
            <a:ext cx="2147689" cy="211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53" y="4435761"/>
            <a:ext cx="2147689" cy="21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5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uk-UA" sz="4000" dirty="0" smtClean="0"/>
              <a:t>Метод апріорного каналу</a:t>
            </a:r>
            <a:r>
              <a:rPr lang="en-US" sz="4000" dirty="0" smtClean="0"/>
              <a:t> (MCP)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648" y="1520545"/>
                <a:ext cx="6782736" cy="2054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Оцінити </a:t>
                </a:r>
                <a:r>
                  <a:rPr lang="uk-UA" dirty="0"/>
                  <a:t>атмосферне світло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Оцінити товщину туману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Видалити туман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uk-UA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a:rPr lang="uk-UA" i="1">
                              <a:latin typeface="Cambria Math"/>
                            </a:rPr>
                            <m:t>𝑡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uk-UA" i="1">
                          <a:latin typeface="Cambria Math"/>
                        </a:rPr>
                        <m:t>+</m:t>
                      </m:r>
                      <m:r>
                        <a:rPr lang="uk-UA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  <a:p>
                <a:pPr lvl="2"/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 err="1"/>
                  <a:t>вихідне</a:t>
                </a:r>
                <a:r>
                  <a:rPr lang="ru-RU" dirty="0"/>
                  <a:t> </a:t>
                </a:r>
                <a:r>
                  <a:rPr lang="uk-UA" dirty="0"/>
                  <a:t>зображення</a:t>
                </a:r>
                <a:endParaRPr lang="ru-RU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- </a:t>
                </a:r>
                <a:r>
                  <a:rPr lang="ru-RU" dirty="0" err="1"/>
                  <a:t>вх</a:t>
                </a:r>
                <a:r>
                  <a:rPr lang="uk-UA" dirty="0" err="1"/>
                  <a:t>ідне</a:t>
                </a:r>
                <a:r>
                  <a:rPr lang="uk-UA" dirty="0"/>
                  <a:t> </a:t>
                </a:r>
                <a:r>
                  <a:rPr lang="uk-UA" dirty="0" smtClean="0"/>
                  <a:t>зображення</a:t>
                </a:r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520545"/>
                <a:ext cx="6782736" cy="2054088"/>
              </a:xfrm>
              <a:prstGeom prst="rect">
                <a:avLst/>
              </a:prstGeom>
              <a:blipFill rotWithShape="0">
                <a:blip r:embed="rId3"/>
                <a:stretch>
                  <a:fillRect t="-1780" b="-3561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05" y="4797152"/>
            <a:ext cx="2149200" cy="1854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2" y="4797152"/>
            <a:ext cx="2149200" cy="1854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797152"/>
            <a:ext cx="2149200" cy="18546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11" y="4797152"/>
            <a:ext cx="2149200" cy="18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3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DCP &amp; CLAHE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-25054" y="1160423"/>
            <a:ext cx="5461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uk-UA" dirty="0" smtClean="0"/>
              <a:t>Застосувати </a:t>
            </a:r>
            <a:r>
              <a:rPr lang="uk-UA" dirty="0" err="1" smtClean="0"/>
              <a:t>контрастно</a:t>
            </a:r>
            <a:r>
              <a:rPr lang="uk-UA" dirty="0" smtClean="0"/>
              <a:t>-обмежену </a:t>
            </a:r>
            <a:r>
              <a:rPr lang="uk-UA" dirty="0" err="1" smtClean="0"/>
              <a:t>еквалізацію</a:t>
            </a:r>
            <a:r>
              <a:rPr lang="uk-UA" dirty="0" smtClean="0"/>
              <a:t> гістограми</a:t>
            </a:r>
            <a:r>
              <a:rPr lang="uk-UA" dirty="0"/>
              <a:t> </a:t>
            </a:r>
            <a:r>
              <a:rPr lang="uk-UA" dirty="0" smtClean="0"/>
              <a:t>(</a:t>
            </a:r>
            <a:r>
              <a:rPr lang="en-US" dirty="0" smtClean="0"/>
              <a:t>CLAHE</a:t>
            </a:r>
            <a:r>
              <a:rPr lang="uk-UA" dirty="0" smtClean="0"/>
              <a:t>) для покращення локального контрасту на зображенні</a:t>
            </a:r>
            <a:endParaRPr lang="uk-UA" dirty="0"/>
          </a:p>
          <a:p>
            <a:pPr marL="800100" lvl="1" indent="-342900">
              <a:buFont typeface="+mj-lt"/>
              <a:buAutoNum type="arabicPeriod"/>
            </a:pPr>
            <a:r>
              <a:rPr lang="uk-UA" dirty="0" smtClean="0"/>
              <a:t>Застосувати метод </a:t>
            </a:r>
            <a:r>
              <a:rPr lang="en-US" dirty="0" smtClean="0"/>
              <a:t>DCP </a:t>
            </a:r>
            <a:r>
              <a:rPr lang="uk-UA" dirty="0" smtClean="0"/>
              <a:t>для видалення туману</a:t>
            </a:r>
            <a:endParaRPr lang="uk-UA" dirty="0"/>
          </a:p>
          <a:p>
            <a:pPr marL="800100" lvl="1" indent="-342900">
              <a:buFont typeface="+mj-lt"/>
              <a:buAutoNum type="arabicPeriod"/>
            </a:pPr>
            <a:r>
              <a:rPr lang="uk-UA" dirty="0" smtClean="0"/>
              <a:t>Застосувати</a:t>
            </a:r>
            <a:r>
              <a:rPr lang="en-US" dirty="0" smtClean="0"/>
              <a:t> </a:t>
            </a:r>
            <a:r>
              <a:rPr lang="uk-UA" dirty="0" smtClean="0"/>
              <a:t>адаптивну гама корекцію  (</a:t>
            </a:r>
            <a:r>
              <a:rPr lang="en-US" dirty="0" smtClean="0"/>
              <a:t>AGC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6" y="4551847"/>
            <a:ext cx="2160000" cy="21087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69" y="4551846"/>
            <a:ext cx="2160000" cy="2108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99" y="4550102"/>
            <a:ext cx="2160000" cy="21104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29" y="4548661"/>
            <a:ext cx="2160000" cy="2110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62" y="2824713"/>
            <a:ext cx="1800000" cy="13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91" y="2823854"/>
            <a:ext cx="1800000" cy="13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62" y="1437410"/>
            <a:ext cx="1800000" cy="135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67" y="1440866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4488</TotalTime>
  <Words>1167</Words>
  <Application>Microsoft Office PowerPoint</Application>
  <PresentationFormat>On-screen Show (4:3)</PresentationFormat>
  <Paragraphs>246</Paragraphs>
  <Slides>35</Slides>
  <Notes>24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Georgia</vt:lpstr>
      <vt:lpstr>Trebuchet MS</vt:lpstr>
      <vt:lpstr>Воздушный поток</vt:lpstr>
      <vt:lpstr>Розробка комп’ютерної системи покращення якості цифрових зображень, отриманих в умовах поганої видимості </vt:lpstr>
      <vt:lpstr>Мета роботи</vt:lpstr>
      <vt:lpstr>Область застосування</vt:lpstr>
      <vt:lpstr>Постановка задачі</vt:lpstr>
      <vt:lpstr>Поняття туману і пилу</vt:lpstr>
      <vt:lpstr>Методи розв’язку задачі  видалення туману</vt:lpstr>
      <vt:lpstr>Метод темного каналу (DCP)</vt:lpstr>
      <vt:lpstr>Метод апріорного каналу (MCP)</vt:lpstr>
      <vt:lpstr>DCP &amp; CLAHE</vt:lpstr>
      <vt:lpstr>Швидке видалення туману на цифрових сигнальних процесорах (DSP)</vt:lpstr>
      <vt:lpstr>Метод запропонований в дипломній роботі (CUS)</vt:lpstr>
      <vt:lpstr>Метод з використанням нейронної мережі для оцінки глибини сцени (CUSD)</vt:lpstr>
      <vt:lpstr>Методи розв’язку задачі  видалення пилу</vt:lpstr>
      <vt:lpstr>Метод трипорогових операторів інтенсифікації (TTFIO)</vt:lpstr>
      <vt:lpstr>Метод «RGB response ratio constancy» (RGBRRC)</vt:lpstr>
      <vt:lpstr>Метод RTFR</vt:lpstr>
      <vt:lpstr>Програмна реалізація</vt:lpstr>
      <vt:lpstr>Інтерфейс</vt:lpstr>
      <vt:lpstr>Результати видалення туману</vt:lpstr>
      <vt:lpstr>Результати видалення туману</vt:lpstr>
      <vt:lpstr>Час видалення туману в секундах</vt:lpstr>
      <vt:lpstr>Метрики</vt:lpstr>
      <vt:lpstr>Метрики</vt:lpstr>
      <vt:lpstr>PowerPoint Presentation</vt:lpstr>
      <vt:lpstr>Час видалення пилу в секундах</vt:lpstr>
      <vt:lpstr>Метрики</vt:lpstr>
      <vt:lpstr>Метрики</vt:lpstr>
      <vt:lpstr>Висновок</vt:lpstr>
      <vt:lpstr>Участь в конференції</vt:lpstr>
      <vt:lpstr>Тези на науково-практичному форумі</vt:lpstr>
      <vt:lpstr>Стаття в науковому журналі</vt:lpstr>
      <vt:lpstr>Участь в конкурсі</vt:lpstr>
      <vt:lpstr>Тези на конференції</vt:lpstr>
      <vt:lpstr>Публікації</vt:lpstr>
      <vt:lpstr>Дякую за увагу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автоматизованої системи покращення якості цифрових зображень з можливістю видалення тіней та інших типів плям</dc:title>
  <dc:creator>Vadim</dc:creator>
  <cp:lastModifiedBy>RePack by Diakov</cp:lastModifiedBy>
  <cp:revision>271</cp:revision>
  <dcterms:created xsi:type="dcterms:W3CDTF">2016-05-09T07:46:25Z</dcterms:created>
  <dcterms:modified xsi:type="dcterms:W3CDTF">2017-12-18T19:22:47Z</dcterms:modified>
</cp:coreProperties>
</file>